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</p:sldIdLst>
  <p:sldSz cy="5143500" cx="9144000"/>
  <p:notesSz cx="6858000" cy="9144000"/>
  <p:embeddedFontLst>
    <p:embeddedFont>
      <p:font typeface="Merriweather Light"/>
      <p:regular r:id="rId48"/>
      <p:bold r:id="rId49"/>
      <p:italic r:id="rId50"/>
      <p:boldItalic r:id="rId51"/>
    </p:embeddedFont>
    <p:embeddedFont>
      <p:font typeface="Tenor Sans"/>
      <p:regular r:id="rId52"/>
    </p:embeddedFont>
    <p:embeddedFont>
      <p:font typeface="Montserrat"/>
      <p:regular r:id="rId53"/>
      <p:bold r:id="rId54"/>
      <p:italic r:id="rId55"/>
      <p:boldItalic r:id="rId56"/>
    </p:embeddedFont>
    <p:embeddedFont>
      <p:font typeface="Lato"/>
      <p:regular r:id="rId57"/>
      <p:bold r:id="rId58"/>
      <p:italic r:id="rId59"/>
      <p:boldItalic r:id="rId60"/>
    </p:embeddedFont>
    <p:embeddedFont>
      <p:font typeface="Bebas Neue"/>
      <p:regular r:id="rId61"/>
    </p:embeddedFont>
    <p:embeddedFont>
      <p:font typeface="Open Sans SemiBold"/>
      <p:regular r:id="rId62"/>
      <p:bold r:id="rId63"/>
      <p:italic r:id="rId64"/>
      <p:boldItalic r:id="rId65"/>
    </p:embeddedFont>
    <p:embeddedFont>
      <p:font typeface="Vidaloka"/>
      <p:regular r:id="rId66"/>
    </p:embeddedFont>
    <p:embeddedFont>
      <p:font typeface="Russo One"/>
      <p:regular r:id="rId67"/>
    </p:embeddedFont>
    <p:embeddedFont>
      <p:font typeface="Quicksand"/>
      <p:regular r:id="rId68"/>
      <p:bold r:id="rId69"/>
    </p:embeddedFont>
    <p:embeddedFont>
      <p:font typeface="Crimson Text"/>
      <p:regular r:id="rId70"/>
      <p:bold r:id="rId71"/>
      <p:italic r:id="rId72"/>
      <p:boldItalic r:id="rId73"/>
    </p:embeddedFont>
    <p:embeddedFont>
      <p:font typeface="Open Sans"/>
      <p:regular r:id="rId74"/>
      <p:bold r:id="rId75"/>
      <p:italic r:id="rId76"/>
      <p:boldItalic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Enzo Bustos da Silv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erriweatherLight-regular.fntdata"/><Relationship Id="rId47" Type="http://schemas.openxmlformats.org/officeDocument/2006/relationships/slide" Target="slides/slide42.xml"/><Relationship Id="rId49" Type="http://schemas.openxmlformats.org/officeDocument/2006/relationships/font" Target="fonts/Merriweather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CrimsonText-boldItalic.fntdata"/><Relationship Id="rId72" Type="http://schemas.openxmlformats.org/officeDocument/2006/relationships/font" Target="fonts/CrimsonText-italic.fntdata"/><Relationship Id="rId31" Type="http://schemas.openxmlformats.org/officeDocument/2006/relationships/slide" Target="slides/slide26.xml"/><Relationship Id="rId75" Type="http://schemas.openxmlformats.org/officeDocument/2006/relationships/font" Target="fonts/OpenSans-bold.fntdata"/><Relationship Id="rId30" Type="http://schemas.openxmlformats.org/officeDocument/2006/relationships/slide" Target="slides/slide25.xml"/><Relationship Id="rId74" Type="http://schemas.openxmlformats.org/officeDocument/2006/relationships/font" Target="fonts/OpenSans-regular.fntdata"/><Relationship Id="rId33" Type="http://schemas.openxmlformats.org/officeDocument/2006/relationships/slide" Target="slides/slide28.xml"/><Relationship Id="rId77" Type="http://schemas.openxmlformats.org/officeDocument/2006/relationships/font" Target="fonts/OpenSans-boldItalic.fntdata"/><Relationship Id="rId32" Type="http://schemas.openxmlformats.org/officeDocument/2006/relationships/slide" Target="slides/slide27.xml"/><Relationship Id="rId76" Type="http://schemas.openxmlformats.org/officeDocument/2006/relationships/font" Target="fonts/OpenSans-italic.fntdata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CrimsonText-bold.fntdata"/><Relationship Id="rId70" Type="http://schemas.openxmlformats.org/officeDocument/2006/relationships/font" Target="fonts/CrimsonText-regular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OpenSansSemiBold-regular.fntdata"/><Relationship Id="rId61" Type="http://schemas.openxmlformats.org/officeDocument/2006/relationships/font" Target="fonts/BebasNeue-regular.fntdata"/><Relationship Id="rId20" Type="http://schemas.openxmlformats.org/officeDocument/2006/relationships/slide" Target="slides/slide15.xml"/><Relationship Id="rId64" Type="http://schemas.openxmlformats.org/officeDocument/2006/relationships/font" Target="fonts/OpenSansSemiBold-italic.fntdata"/><Relationship Id="rId63" Type="http://schemas.openxmlformats.org/officeDocument/2006/relationships/font" Target="fonts/OpenSansSemiBold-bold.fntdata"/><Relationship Id="rId22" Type="http://schemas.openxmlformats.org/officeDocument/2006/relationships/slide" Target="slides/slide17.xml"/><Relationship Id="rId66" Type="http://schemas.openxmlformats.org/officeDocument/2006/relationships/font" Target="fonts/Vidaloka-regular.fntdata"/><Relationship Id="rId21" Type="http://schemas.openxmlformats.org/officeDocument/2006/relationships/slide" Target="slides/slide16.xml"/><Relationship Id="rId65" Type="http://schemas.openxmlformats.org/officeDocument/2006/relationships/font" Target="fonts/OpenSansSemiBold-boldItalic.fntdata"/><Relationship Id="rId24" Type="http://schemas.openxmlformats.org/officeDocument/2006/relationships/slide" Target="slides/slide19.xml"/><Relationship Id="rId68" Type="http://schemas.openxmlformats.org/officeDocument/2006/relationships/font" Target="fonts/Quicksand-regular.fntdata"/><Relationship Id="rId23" Type="http://schemas.openxmlformats.org/officeDocument/2006/relationships/slide" Target="slides/slide18.xml"/><Relationship Id="rId67" Type="http://schemas.openxmlformats.org/officeDocument/2006/relationships/font" Target="fonts/RussoOne-regular.fntdata"/><Relationship Id="rId60" Type="http://schemas.openxmlformats.org/officeDocument/2006/relationships/font" Target="fonts/Lato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Quicksand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erriweatherLight-boldItalic.fntdata"/><Relationship Id="rId50" Type="http://schemas.openxmlformats.org/officeDocument/2006/relationships/font" Target="fonts/MerriweatherLight-italic.fntdata"/><Relationship Id="rId53" Type="http://schemas.openxmlformats.org/officeDocument/2006/relationships/font" Target="fonts/Montserrat-regular.fntdata"/><Relationship Id="rId52" Type="http://schemas.openxmlformats.org/officeDocument/2006/relationships/font" Target="fonts/TenorSans-regular.fntdata"/><Relationship Id="rId11" Type="http://schemas.openxmlformats.org/officeDocument/2006/relationships/slide" Target="slides/slide6.xml"/><Relationship Id="rId55" Type="http://schemas.openxmlformats.org/officeDocument/2006/relationships/font" Target="fonts/Montserrat-italic.fntdata"/><Relationship Id="rId10" Type="http://schemas.openxmlformats.org/officeDocument/2006/relationships/slide" Target="slides/slide5.xml"/><Relationship Id="rId54" Type="http://schemas.openxmlformats.org/officeDocument/2006/relationships/font" Target="fonts/Montserrat-bold.fntdata"/><Relationship Id="rId13" Type="http://schemas.openxmlformats.org/officeDocument/2006/relationships/slide" Target="slides/slide8.xml"/><Relationship Id="rId57" Type="http://schemas.openxmlformats.org/officeDocument/2006/relationships/font" Target="fonts/Lato-regular.fntdata"/><Relationship Id="rId12" Type="http://schemas.openxmlformats.org/officeDocument/2006/relationships/slide" Target="slides/slide7.xml"/><Relationship Id="rId56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59" Type="http://schemas.openxmlformats.org/officeDocument/2006/relationships/font" Target="fonts/Lato-italic.fntdata"/><Relationship Id="rId14" Type="http://schemas.openxmlformats.org/officeDocument/2006/relationships/slide" Target="slides/slide9.xml"/><Relationship Id="rId58" Type="http://schemas.openxmlformats.org/officeDocument/2006/relationships/font" Target="fonts/La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05-24T16:05:12.660">
    <p:pos x="1000" y="659"/>
    <p:text>Tem essa imagem escrito Topic 1, Topic 2, Topic 3.... ?</p:text>
  </p:cm>
</p:cmLst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Bom, vamos começar a apresentação do Democracia Aumentada, projeto de pesquisa que pautou no uso de Inteligência Artificial aplicada ao Parlamento Português</a:t>
            </a:r>
            <a:endParaRPr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2ce7f1fa85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2ce7f1fa85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2ce7f1fa85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2ce7f1fa85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Dando uma pincelada no nosso trabalho agora, temos o NLP!</a:t>
            </a:r>
            <a:br>
              <a:rPr lang="en" sz="1200"/>
            </a:br>
            <a:r>
              <a:rPr lang="en" sz="1200"/>
              <a:t>NLP, ou Processamento de Linguagem Natural, estuda como que computadores funcionam com a linguagem dos humanos, basicamente o “tipo” de dado que inserimos num modelo de machine learning que usa NLP são de dados textuais, como tweets, textos da wikipedia ou as atas do DAR, por que não?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Essa área é pautada em habilidades linguísticas das máquinas e </a:t>
            </a:r>
            <a:r>
              <a:rPr lang="en" sz="1200">
                <a:solidFill>
                  <a:schemeClr val="dk1"/>
                </a:solidFill>
              </a:rPr>
              <a:t>que foca em estudar e aplicar a habilidade da máquina em se comunicar e processar a linguagem humana</a:t>
            </a:r>
            <a:endParaRPr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2ce7f1fa85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2ce7f1fa85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Dentre algumas das aplicações do processamento de linguagem natural, temos: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Tradução Automática: Como é usada no Google Tradutor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Análise de sentimentos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Reconhecimento de Entidades (Ex.: Chatbot, Agente, Tema)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Modelos de Língua: Que são modelos de propósito geral, basicamente eles entendem as relações entre as palavras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Sumarização Automática.</a:t>
            </a:r>
            <a:endParaRPr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2d8fa469a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2d8fa469a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Vamos passar para a Ética na IA</a:t>
            </a:r>
            <a:endParaRPr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2e740533a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2e740533a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 uso da inteligência artificial tem algumas questões importantes como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  valor da decisão de uma máquina versus a decisão humana e se isso pode acarretar em uma substituição dos humanos por essas máquinas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Proveniência dos dados e ética por trás da coleta massiva de dados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 rápida disseminação desse tipo de tecnologia sem uma prévia discussão sobre os seus limites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Qual a responsabilidade jurídica de uma IA?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Exemplo: E se um carro autônomo atropelar alguém, a máquina tem responsabilidade jurídica? De quem é a culpa?</a:t>
            </a:r>
            <a:endParaRPr sz="12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2e740533a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2e740533a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Dentre os pontos principais de discussão da ética podemos citar: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A S</a:t>
            </a:r>
            <a:r>
              <a:rPr lang="en" sz="1200">
                <a:solidFill>
                  <a:schemeClr val="dk1"/>
                </a:solidFill>
              </a:rPr>
              <a:t>upervisão e determinação humana: já que humanos são ética e legalmente responsáveis por todas as fases do ciclo de vida dos sistemas de IA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A Proporcionalidade: ou seja, as tecnologias não devem exceder o necessário para atingir metas ou objetivos legítimos e devem ser adequadas ao contexto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A Administração do meio ambiente e da paz: significa que os sistemas de IA devem contribuir para a interconexão pacífica de todas as criaturas vivas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E A Inclusão de gênero: os algoritmos de IA não devem reproduzir as desigualdades de gênero encontradas no mundo real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Sobre esse último ponto podemos ressaltar que nem tudo são flores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2e740533a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2e740533a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E vale comentar um exemplo que ficou bem famoso que é o Racismo Algorítmico que foi percebido em algumas inteligências artificiais, basicamente esse tipo de coisa acontece por que os modelos são alimentados com base de dados do mundo real, e essas bases estão enviesadas.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Os modelos não tem consciência de si mesmos, apenas se calibram conforme os dados que recebem e dessa forma os algoritmos acabam replicando injustiças que vivemos no mundo real.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E isso ocorre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porque as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 tecnologias não são neutras uma vez que são construídas dentro de um contexto social existente.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Esse tipo de modelo enviesado geralmente tenta priorizar o padrão eurocêntrico em seus julgamentos, vou mostrar alguns exemplos.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2e740533a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2e740533a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2e740533a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2e740533a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2e740533a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2e740533a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cf7a3c50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cf7a3c50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 ideia </a:t>
            </a:r>
            <a:r>
              <a:rPr lang="en" sz="1200"/>
              <a:t>desta</a:t>
            </a:r>
            <a:r>
              <a:rPr lang="en" sz="1200"/>
              <a:t> palestra não é focar tanto apenas no nosso projeto, então daremos </a:t>
            </a:r>
            <a:r>
              <a:rPr lang="en" sz="1200"/>
              <a:t>início: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Primeiro a uma breve introdução sobre o que é Inteligência Artificial e Machine Learning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Passaremos para uma discussão sobre a Ética dentro da IA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Veremos alguns exemplos de casos de IA/ML que foram usados na política Brasileira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Por fim, falaremos sobre o ZeroBERTo, que é uma parte do nosso trabalho usando os dados do DAR</a:t>
            </a:r>
            <a:endParaRPr sz="12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2e740533a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2e740533a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2e740533a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2e740533a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Agora vou passar a palavra pro Ale.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2d8fa469a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2d8fa469a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2e6dc30c5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2e6dc30c5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Cotas para Exercício de Atividade Parlamentar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2e6dc30c5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2e6dc30c5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2e6dc30c5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2e6dc30c5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2e6dc30c5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2e6dc30c5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d8fa469a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d8fa469a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2e6dc30c5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2e6dc30c5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2e6dc30c5c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2e6dc30c5c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2d8fa469a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2d8fa469a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Bom, então vamos ver o que é IA e ML</a:t>
            </a:r>
            <a:endParaRPr sz="120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2e6dc30c5c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2e6dc30c5c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e6dc30c5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e6dc30c5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2e6dc30c5c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12e6dc30c5c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2e6dc30c5c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2e6dc30c5c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2e6dc30c5c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2e6dc30c5c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2e6dc30c5c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2e6dc30c5c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2e6dc30c5c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2e6dc30c5c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2e6dc30c5c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2e6dc30c5c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2e6dc30c5c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2e6dc30c5c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2e6dc30c5c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2e6dc30c5c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2ce7f1fa8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2ce7f1fa8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Começando com uma pequena diferença entre Inteligência Artificial e Machine Learning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Geralmente usamos esses termos de forma intercambiável e não existe problema algum nisso, mas vale pontuar que IA é uma área bem mais ampla e engloba qualquer ciência que visa mimetizar as ações humanas, ou seja, qualquer sistema que esteja tentando replicar uma tarefa humana em sua abordagem pode ser chamado de uma inteligência </a:t>
            </a:r>
            <a:r>
              <a:rPr lang="en" sz="1200"/>
              <a:t>artificial,</a:t>
            </a:r>
            <a:r>
              <a:rPr lang="en" sz="1200"/>
              <a:t> mas esse não é nosso foco, pois nem todo sistema de IA é “programável”</a:t>
            </a:r>
            <a:endParaRPr sz="120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2e6dc30c5c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12e6dc30c5c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12e6dc30c5c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12e6dc30c5c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12e6dc30c5c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12e6dc30c5c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2ce7f1fa85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2ce7f1fa85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 cereja do bolo realmente é o Aprendizado de Máquina, ou Machine Learning, </a:t>
            </a:r>
            <a:r>
              <a:rPr lang="en" sz="1200"/>
              <a:t>essa</a:t>
            </a:r>
            <a:r>
              <a:rPr lang="en" sz="1200"/>
              <a:t> sim é uma vertente específica da IA que visa criar sistemas que são “programáveis”, ou seja, isso significa que você pode criar algoritmos (códigos e modelos mesmo!) que replicam ações humanas.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 o melhor de </a:t>
            </a:r>
            <a:r>
              <a:rPr lang="en" sz="1200"/>
              <a:t>tudo é que esses</a:t>
            </a:r>
            <a:r>
              <a:rPr lang="en" sz="1200"/>
              <a:t> modelos aprendem.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Você cria um modelo e você alimenta ele com vários dados, esses dados servem para o modelo abstrair e entender os padrões que estão escondidos dentro destes dados e se calibrar tornando-se mais generalizado e específico para uma determinada tarefa.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Esses tipos de modelo só foram possíveis de serem criados com o aparecimento de data mining e o big data que vou explicar agora.</a:t>
            </a:r>
            <a:endParaRPr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2ce7f1fa85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2ce7f1fa85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Data mining nada mais é que o processo de obtenção de dados, essa coleta pode vir de sensores que são acoplados ao seu sistema ou de robôs que escaneiam a internet, chamados de web crawlers, após a coleta desses dados provavelmente você terá algo como uma tabela, que é chamada de database.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Essa tabela de dados então deve ser tratada, removendo ruídos, dados indesejáveis, enfim deixar seus dados limpos para o seu modelo.</a:t>
            </a:r>
            <a:endParaRPr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2ce7f1fa85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2ce7f1fa85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Já o Big Data é um conceito referente ao grande acúmulo de dados, atualmente existe uma quantidade imensa de dados que podem ser gerados ou acessados facilmente através da internet, dessa forma não é incomum você ter uma tabela com </a:t>
            </a:r>
            <a:r>
              <a:rPr lang="en" sz="1200"/>
              <a:t>milhões</a:t>
            </a:r>
            <a:r>
              <a:rPr lang="en" sz="1200"/>
              <a:t> ou até bilhões de linhas de dados para treinar o seu modelo, e é disso que modelos de machine learning mais gostam DADOS, quanto mais dados você tem melhor seu modelo fica, então com o advento do Big Data estes modelos que utilizam IA se tornaram muito mais famosos e poderosos.</a:t>
            </a:r>
            <a:endParaRPr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2ce7f1fa85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2ce7f1fa85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Sobre a importância da IA, acho que todos vocês devem saber que IA e sistemas de ML estão em tudo, absolutamente tudo, seja na opção de completar o que você está digitando no Whatsapp, como na recomendação de filmes na Netflix e até nas buscas que você faz no Google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Tudo isso é possível por causa do grande volume de dados que possibilita treinar modelos cada vez melhores, sendo um processo facilmente automatizado, com baixo custo e que geralmente tem uma maior precisão que os humanos em reconhecer os padrões.</a:t>
            </a:r>
            <a:endParaRPr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2ce7f1fa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2ce7f1fa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Bom aqui, de forma bem simplista, temos um fluxo que como funciona treinar um modelo de ML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primeiramente existe a coleta de dados e pré-processamento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após isso alimentamos nosso modelo com esses dados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testamos para ver como que esse modelo está performando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com base nesse feedback o modelo consegue aprender o que estava errando e se calibra para melhorar</a:t>
            </a:r>
            <a:endParaRPr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hasCustomPrompt="1" type="title"/>
          </p:nvPr>
        </p:nvSpPr>
        <p:spPr>
          <a:xfrm>
            <a:off x="713225" y="1497763"/>
            <a:ext cx="7717500" cy="16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1514325" y="327878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CUSTOM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6" name="Google Shape;76;p13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8" name="Google Shape;78;p13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0" name="Google Shape;80;p13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2" name="Google Shape;82;p13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2410500" y="2932775"/>
            <a:ext cx="4323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2" name="Google Shape;92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title"/>
          </p:nvPr>
        </p:nvSpPr>
        <p:spPr>
          <a:xfrm>
            <a:off x="1994850" y="1697488"/>
            <a:ext cx="5154300" cy="11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97" name="Google Shape;97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1" name="Google Shape;10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6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6" name="Google Shape;106;p17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07" name="Google Shape;107;p17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8" name="Google Shape;108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7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1043725" y="1185550"/>
            <a:ext cx="3123000" cy="201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3" name="Google Shape;113;p18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14" name="Google Shape;114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8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idx="1" type="subTitle"/>
          </p:nvPr>
        </p:nvSpPr>
        <p:spPr>
          <a:xfrm>
            <a:off x="3509000" y="2636125"/>
            <a:ext cx="212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2" type="subTitle"/>
          </p:nvPr>
        </p:nvSpPr>
        <p:spPr>
          <a:xfrm>
            <a:off x="3509025" y="2976125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9"/>
          <p:cNvSpPr txBox="1"/>
          <p:nvPr>
            <p:ph idx="3" type="subTitle"/>
          </p:nvPr>
        </p:nvSpPr>
        <p:spPr>
          <a:xfrm>
            <a:off x="953025" y="2636125"/>
            <a:ext cx="212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4" type="subTitle"/>
          </p:nvPr>
        </p:nvSpPr>
        <p:spPr>
          <a:xfrm>
            <a:off x="953125" y="2976125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idx="5" type="subTitle"/>
          </p:nvPr>
        </p:nvSpPr>
        <p:spPr>
          <a:xfrm>
            <a:off x="6064875" y="2636125"/>
            <a:ext cx="212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" name="Google Shape;123;p19"/>
          <p:cNvSpPr txBox="1"/>
          <p:nvPr>
            <p:ph idx="6" type="subTitle"/>
          </p:nvPr>
        </p:nvSpPr>
        <p:spPr>
          <a:xfrm>
            <a:off x="6064875" y="2976125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9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5" name="Google Shape;125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_2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idx="1" type="subTitle"/>
          </p:nvPr>
        </p:nvSpPr>
        <p:spPr>
          <a:xfrm>
            <a:off x="3718325" y="3391775"/>
            <a:ext cx="1642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9" name="Google Shape;129;p20"/>
          <p:cNvSpPr txBox="1"/>
          <p:nvPr>
            <p:ph idx="2" type="subTitle"/>
          </p:nvPr>
        </p:nvSpPr>
        <p:spPr>
          <a:xfrm>
            <a:off x="3617675" y="3731775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0" name="Google Shape;130;p20"/>
          <p:cNvSpPr txBox="1"/>
          <p:nvPr>
            <p:ph idx="3" type="subTitle"/>
          </p:nvPr>
        </p:nvSpPr>
        <p:spPr>
          <a:xfrm>
            <a:off x="1328025" y="3391775"/>
            <a:ext cx="1642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4" type="subTitle"/>
          </p:nvPr>
        </p:nvSpPr>
        <p:spPr>
          <a:xfrm>
            <a:off x="1227426" y="3731775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2" name="Google Shape;132;p20"/>
          <p:cNvSpPr txBox="1"/>
          <p:nvPr>
            <p:ph idx="5" type="subTitle"/>
          </p:nvPr>
        </p:nvSpPr>
        <p:spPr>
          <a:xfrm>
            <a:off x="6108550" y="3391775"/>
            <a:ext cx="1643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3" name="Google Shape;133;p20"/>
          <p:cNvSpPr txBox="1"/>
          <p:nvPr>
            <p:ph idx="6" type="subTitle"/>
          </p:nvPr>
        </p:nvSpPr>
        <p:spPr>
          <a:xfrm>
            <a:off x="6008050" y="3731775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4" name="Google Shape;134;p20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5" name="Google Shape;135;p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2714550" y="2543963"/>
            <a:ext cx="37149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3746550" y="14789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2291400" y="3279625"/>
            <a:ext cx="4561200" cy="3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idx="1" type="subTitle"/>
          </p:nvPr>
        </p:nvSpPr>
        <p:spPr>
          <a:xfrm>
            <a:off x="3414050" y="18119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9" name="Google Shape;139;p21"/>
          <p:cNvSpPr txBox="1"/>
          <p:nvPr>
            <p:ph idx="2" type="subTitle"/>
          </p:nvPr>
        </p:nvSpPr>
        <p:spPr>
          <a:xfrm>
            <a:off x="3564200" y="2152000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3" type="subTitle"/>
          </p:nvPr>
        </p:nvSpPr>
        <p:spPr>
          <a:xfrm>
            <a:off x="705725" y="18119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1" name="Google Shape;141;p21"/>
          <p:cNvSpPr txBox="1"/>
          <p:nvPr>
            <p:ph idx="4" type="subTitle"/>
          </p:nvPr>
        </p:nvSpPr>
        <p:spPr>
          <a:xfrm>
            <a:off x="855875" y="2152000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1"/>
          <p:cNvSpPr txBox="1"/>
          <p:nvPr>
            <p:ph idx="5" type="subTitle"/>
          </p:nvPr>
        </p:nvSpPr>
        <p:spPr>
          <a:xfrm>
            <a:off x="6122325" y="18119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6" type="subTitle"/>
          </p:nvPr>
        </p:nvSpPr>
        <p:spPr>
          <a:xfrm>
            <a:off x="6272475" y="2152000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7" type="subTitle"/>
          </p:nvPr>
        </p:nvSpPr>
        <p:spPr>
          <a:xfrm>
            <a:off x="3414050" y="3543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5" name="Google Shape;145;p21"/>
          <p:cNvSpPr txBox="1"/>
          <p:nvPr>
            <p:ph idx="8" type="subTitle"/>
          </p:nvPr>
        </p:nvSpPr>
        <p:spPr>
          <a:xfrm>
            <a:off x="3564200" y="3883475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9" type="subTitle"/>
          </p:nvPr>
        </p:nvSpPr>
        <p:spPr>
          <a:xfrm>
            <a:off x="705725" y="3543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7" name="Google Shape;147;p21"/>
          <p:cNvSpPr txBox="1"/>
          <p:nvPr>
            <p:ph idx="13" type="subTitle"/>
          </p:nvPr>
        </p:nvSpPr>
        <p:spPr>
          <a:xfrm>
            <a:off x="855875" y="3883475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14" type="subTitle"/>
          </p:nvPr>
        </p:nvSpPr>
        <p:spPr>
          <a:xfrm>
            <a:off x="6122325" y="3543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9" name="Google Shape;149;p21"/>
          <p:cNvSpPr txBox="1"/>
          <p:nvPr>
            <p:ph idx="15" type="subTitle"/>
          </p:nvPr>
        </p:nvSpPr>
        <p:spPr>
          <a:xfrm>
            <a:off x="6272475" y="3883475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1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51" name="Google Shape;151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4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idx="1" type="subTitle"/>
          </p:nvPr>
        </p:nvSpPr>
        <p:spPr>
          <a:xfrm>
            <a:off x="4916850" y="1970400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5" name="Google Shape;155;p22"/>
          <p:cNvSpPr txBox="1"/>
          <p:nvPr>
            <p:ph idx="2" type="subTitle"/>
          </p:nvPr>
        </p:nvSpPr>
        <p:spPr>
          <a:xfrm>
            <a:off x="5058900" y="231041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2"/>
          <p:cNvSpPr txBox="1"/>
          <p:nvPr>
            <p:ph idx="3" type="subTitle"/>
          </p:nvPr>
        </p:nvSpPr>
        <p:spPr>
          <a:xfrm>
            <a:off x="1911150" y="1970400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7" name="Google Shape;157;p22"/>
          <p:cNvSpPr txBox="1"/>
          <p:nvPr>
            <p:ph idx="4" type="subTitle"/>
          </p:nvPr>
        </p:nvSpPr>
        <p:spPr>
          <a:xfrm>
            <a:off x="2053300" y="231041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2"/>
          <p:cNvSpPr txBox="1"/>
          <p:nvPr>
            <p:ph idx="5" type="subTitle"/>
          </p:nvPr>
        </p:nvSpPr>
        <p:spPr>
          <a:xfrm>
            <a:off x="4916850" y="362553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9" name="Google Shape;159;p22"/>
          <p:cNvSpPr txBox="1"/>
          <p:nvPr>
            <p:ph idx="6" type="subTitle"/>
          </p:nvPr>
        </p:nvSpPr>
        <p:spPr>
          <a:xfrm>
            <a:off x="5058900" y="3965550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2"/>
          <p:cNvSpPr txBox="1"/>
          <p:nvPr>
            <p:ph idx="7" type="subTitle"/>
          </p:nvPr>
        </p:nvSpPr>
        <p:spPr>
          <a:xfrm>
            <a:off x="1911150" y="362553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8" type="subTitle"/>
          </p:nvPr>
        </p:nvSpPr>
        <p:spPr>
          <a:xfrm>
            <a:off x="2053200" y="3965550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2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63" name="Google Shape;163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2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idx="1" type="subTitle"/>
          </p:nvPr>
        </p:nvSpPr>
        <p:spPr>
          <a:xfrm>
            <a:off x="3568125" y="2994600"/>
            <a:ext cx="2015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7" name="Google Shape;167;p23"/>
          <p:cNvSpPr txBox="1"/>
          <p:nvPr>
            <p:ph idx="2" type="subTitle"/>
          </p:nvPr>
        </p:nvSpPr>
        <p:spPr>
          <a:xfrm>
            <a:off x="3568125" y="3334600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3"/>
          <p:cNvSpPr txBox="1"/>
          <p:nvPr>
            <p:ph idx="3" type="subTitle"/>
          </p:nvPr>
        </p:nvSpPr>
        <p:spPr>
          <a:xfrm>
            <a:off x="1088350" y="2994600"/>
            <a:ext cx="2015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4" type="subTitle"/>
          </p:nvPr>
        </p:nvSpPr>
        <p:spPr>
          <a:xfrm>
            <a:off x="1088450" y="3334600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3"/>
          <p:cNvSpPr txBox="1"/>
          <p:nvPr>
            <p:ph idx="5" type="subTitle"/>
          </p:nvPr>
        </p:nvSpPr>
        <p:spPr>
          <a:xfrm>
            <a:off x="6055450" y="2994600"/>
            <a:ext cx="2015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1" name="Google Shape;171;p23"/>
          <p:cNvSpPr txBox="1"/>
          <p:nvPr>
            <p:ph idx="6" type="subTitle"/>
          </p:nvPr>
        </p:nvSpPr>
        <p:spPr>
          <a:xfrm>
            <a:off x="6055450" y="3334600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type="title"/>
          </p:nvPr>
        </p:nvSpPr>
        <p:spPr>
          <a:xfrm>
            <a:off x="713225" y="445025"/>
            <a:ext cx="476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73" name="Google Shape;173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3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5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/>
          <p:nvPr>
            <p:ph idx="1" type="subTitle"/>
          </p:nvPr>
        </p:nvSpPr>
        <p:spPr>
          <a:xfrm>
            <a:off x="4750187" y="1722900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8" name="Google Shape;178;p24"/>
          <p:cNvSpPr txBox="1"/>
          <p:nvPr>
            <p:ph idx="2" type="subTitle"/>
          </p:nvPr>
        </p:nvSpPr>
        <p:spPr>
          <a:xfrm>
            <a:off x="4750184" y="206290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4"/>
          <p:cNvSpPr txBox="1"/>
          <p:nvPr>
            <p:ph idx="3" type="subTitle"/>
          </p:nvPr>
        </p:nvSpPr>
        <p:spPr>
          <a:xfrm>
            <a:off x="2306462" y="1722900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0" name="Google Shape;180;p24"/>
          <p:cNvSpPr txBox="1"/>
          <p:nvPr>
            <p:ph idx="4" type="subTitle"/>
          </p:nvPr>
        </p:nvSpPr>
        <p:spPr>
          <a:xfrm>
            <a:off x="2306462" y="206290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4"/>
          <p:cNvSpPr txBox="1"/>
          <p:nvPr>
            <p:ph idx="5" type="subTitle"/>
          </p:nvPr>
        </p:nvSpPr>
        <p:spPr>
          <a:xfrm>
            <a:off x="4750187" y="3158925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2" name="Google Shape;182;p24"/>
          <p:cNvSpPr txBox="1"/>
          <p:nvPr>
            <p:ph idx="6" type="subTitle"/>
          </p:nvPr>
        </p:nvSpPr>
        <p:spPr>
          <a:xfrm>
            <a:off x="4750184" y="3498925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4"/>
          <p:cNvSpPr txBox="1"/>
          <p:nvPr>
            <p:ph idx="7" type="subTitle"/>
          </p:nvPr>
        </p:nvSpPr>
        <p:spPr>
          <a:xfrm>
            <a:off x="2306462" y="3158925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4" name="Google Shape;184;p24"/>
          <p:cNvSpPr txBox="1"/>
          <p:nvPr>
            <p:ph idx="8" type="subTitle"/>
          </p:nvPr>
        </p:nvSpPr>
        <p:spPr>
          <a:xfrm>
            <a:off x="2306462" y="3498925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4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86" name="Google Shape;186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90" name="Google Shape;190;p25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5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92" name="Google Shape;192;p25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5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94" name="Google Shape;194;p25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5" name="Google Shape;195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/>
          <p:nvPr>
            <p:ph type="title"/>
          </p:nvPr>
        </p:nvSpPr>
        <p:spPr>
          <a:xfrm>
            <a:off x="803750" y="2025800"/>
            <a:ext cx="4087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9" name="Google Shape;199;p26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0" name="Google Shape;200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_2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204" name="Google Shape;204;p27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205" name="Google Shape;205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CUSTOM_8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9" name="Google Shape;209;p28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10" name="Google Shape;210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28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9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15" name="Google Shape;215;p29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9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17" name="Google Shape;217;p29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29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19" name="Google Shape;219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3" name="Google Shape;223;p30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30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,and infographics &amp; images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25" name="Google Shape;225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30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30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0" name="Google Shape;230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3" name="Google Shape;233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3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3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8" name="Google Shape;238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3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5038975" y="26490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1693175" y="26490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5" name="Google Shape;35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0" name="Google Shape;40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2360375" y="1433050"/>
            <a:ext cx="172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2" type="subTitle"/>
          </p:nvPr>
        </p:nvSpPr>
        <p:spPr>
          <a:xfrm>
            <a:off x="2247500" y="1790050"/>
            <a:ext cx="5160300" cy="24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6" name="Google Shape;46;p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" name="Google Shape;47;p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1122500" y="1225400"/>
            <a:ext cx="6899100" cy="26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0" name="Google Shape;50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8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8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idx="1" type="body"/>
          </p:nvPr>
        </p:nvSpPr>
        <p:spPr>
          <a:xfrm>
            <a:off x="713225" y="539500"/>
            <a:ext cx="3557100" cy="97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62" name="Google Shape;62;p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" name="Google Shape;64;p10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tarciziosilva.com.br/blog/destaques/posts/racismo-algoritmico-linha-do-tempo/" TargetMode="External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serenata.ai/" TargetMode="External"/><Relationship Id="rId4" Type="http://schemas.openxmlformats.org/officeDocument/2006/relationships/image" Target="../media/image13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twitter.com/RosieDaSerenata" TargetMode="External"/><Relationship Id="rId4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jarbas.serenata.ai/dashboard/chamber_of_deputies/reimbursement/" TargetMode="External"/><Relationship Id="rId4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debates.parlamento.pt" TargetMode="External"/><Relationship Id="rId4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Relationship Id="rId3" Type="http://schemas.openxmlformats.org/officeDocument/2006/relationships/comments" Target="../comments/comment1.xml"/><Relationship Id="rId4" Type="http://schemas.openxmlformats.org/officeDocument/2006/relationships/image" Target="../media/image3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5.jpg"/><Relationship Id="rId4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9.jpg"/><Relationship Id="rId4" Type="http://schemas.openxmlformats.org/officeDocument/2006/relationships/image" Target="../media/image32.png"/><Relationship Id="rId5" Type="http://schemas.openxmlformats.org/officeDocument/2006/relationships/image" Target="../media/image3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4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Democracia Aumentada</a:t>
            </a:r>
            <a:endParaRPr/>
          </a:p>
        </p:txBody>
      </p:sp>
      <p:sp>
        <p:nvSpPr>
          <p:cNvPr id="246" name="Google Shape;246;p34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Inteligência Artificial aplicada ao Parlamento Português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3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É a forma mais poderosa de ML, que utiliza redes neurais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Redes neurais são treinadas a partir de simulações de neurônios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Esse tipo de arquitetura permite obter resultados muito melhores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</a:t>
            </a:r>
            <a:r>
              <a:rPr lang="en"/>
              <a:t>sado para classificar imagens, reconhecer fala e detectar objetos</a:t>
            </a:r>
            <a:endParaRPr/>
          </a:p>
        </p:txBody>
      </p:sp>
      <p:sp>
        <p:nvSpPr>
          <p:cNvPr id="332" name="Google Shape;332;p43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</a:t>
            </a:r>
            <a:endParaRPr/>
          </a:p>
        </p:txBody>
      </p:sp>
      <p:pic>
        <p:nvPicPr>
          <p:cNvPr id="333" name="Google Shape;333;p43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4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NLP é o estudo da interação entre computadores e linguagens dos humanos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Área que foca em estudar e aplicar a habilidade da máquina em se comunicar e processar a linguagem humana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Uso de dados textuais para treinar modelos de machine learning</a:t>
            </a:r>
            <a:endParaRPr/>
          </a:p>
        </p:txBody>
      </p:sp>
      <p:sp>
        <p:nvSpPr>
          <p:cNvPr id="339" name="Google Shape;339;p44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Processamento de Linguagem Natural (NLP)</a:t>
            </a:r>
            <a:endParaRPr/>
          </a:p>
        </p:txBody>
      </p:sp>
      <p:pic>
        <p:nvPicPr>
          <p:cNvPr id="340" name="Google Shape;340;p44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5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Tradução Automática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Análise de sentimentos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Reconhecimento de entidades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Modelos de língua</a:t>
            </a:r>
            <a:endParaRPr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Sumarização Automática</a:t>
            </a:r>
            <a:endParaRPr/>
          </a:p>
        </p:txBody>
      </p:sp>
      <p:sp>
        <p:nvSpPr>
          <p:cNvPr id="346" name="Google Shape;346;p45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Aplicações do </a:t>
            </a:r>
            <a:r>
              <a:rPr lang="en"/>
              <a:t>NLP</a:t>
            </a:r>
            <a:endParaRPr/>
          </a:p>
        </p:txBody>
      </p:sp>
      <p:pic>
        <p:nvPicPr>
          <p:cNvPr id="347" name="Google Shape;347;p45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6"/>
          <p:cNvSpPr txBox="1"/>
          <p:nvPr>
            <p:ph type="title"/>
          </p:nvPr>
        </p:nvSpPr>
        <p:spPr>
          <a:xfrm>
            <a:off x="2714550" y="2543963"/>
            <a:ext cx="3714900" cy="6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Ética</a:t>
            </a:r>
            <a:endParaRPr/>
          </a:p>
        </p:txBody>
      </p:sp>
      <p:sp>
        <p:nvSpPr>
          <p:cNvPr id="353" name="Google Shape;353;p46"/>
          <p:cNvSpPr txBox="1"/>
          <p:nvPr>
            <p:ph idx="2" type="title"/>
          </p:nvPr>
        </p:nvSpPr>
        <p:spPr>
          <a:xfrm>
            <a:off x="3746550" y="14789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4" name="Google Shape;354;p46"/>
          <p:cNvSpPr txBox="1"/>
          <p:nvPr>
            <p:ph idx="1" type="subTitle"/>
          </p:nvPr>
        </p:nvSpPr>
        <p:spPr>
          <a:xfrm>
            <a:off x="0" y="3279625"/>
            <a:ext cx="9144000" cy="3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Implicações éticas do uso de algoritmos de IA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7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Valor da decisão da máquina versus decisão humana (substituição?)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Coleta massiva de dados propiciada pela Web e dispositivos IoT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Transformação tecnológica e grande aplicação desta tecnologia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Pontuar e refletir sobre qual é a responsabilidade jurídica da IA</a:t>
            </a:r>
            <a:endParaRPr/>
          </a:p>
        </p:txBody>
      </p:sp>
      <p:sp>
        <p:nvSpPr>
          <p:cNvPr id="360" name="Google Shape;360;p47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Ética na IA</a:t>
            </a:r>
            <a:endParaRPr/>
          </a:p>
        </p:txBody>
      </p:sp>
      <p:pic>
        <p:nvPicPr>
          <p:cNvPr id="361" name="Google Shape;361;p47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8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Supervisão e determinação humana</a:t>
            </a:r>
            <a:endParaRPr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Proporcionalidade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Administração do meio ambiente e da paz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Inclusão de gênero</a:t>
            </a:r>
            <a:endParaRPr/>
          </a:p>
        </p:txBody>
      </p:sp>
      <p:sp>
        <p:nvSpPr>
          <p:cNvPr id="367" name="Google Shape;367;p48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Pontos da ética na IA</a:t>
            </a:r>
            <a:endParaRPr/>
          </a:p>
        </p:txBody>
      </p:sp>
      <p:pic>
        <p:nvPicPr>
          <p:cNvPr id="368" name="Google Shape;368;p48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9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Modelos são alimentados com bases do mundo real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Estes modelos aprendem a replicar o que </a:t>
            </a:r>
            <a:r>
              <a:rPr lang="en"/>
              <a:t>vêem,</a:t>
            </a:r>
            <a:r>
              <a:rPr lang="en"/>
              <a:t> seja para o bem ou para o mal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São algorítmicos que priorizam o padrão eurocêntrico em seus julgamentos</a:t>
            </a:r>
            <a:endParaRPr/>
          </a:p>
        </p:txBody>
      </p:sp>
      <p:sp>
        <p:nvSpPr>
          <p:cNvPr id="374" name="Google Shape;374;p49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Exemplo: </a:t>
            </a:r>
            <a:r>
              <a:rPr lang="en" u="sng">
                <a:solidFill>
                  <a:schemeClr val="hlink"/>
                </a:solidFill>
                <a:hlinkClick r:id="rId3"/>
              </a:rPr>
              <a:t>Racismo Algorítmico</a:t>
            </a:r>
            <a:endParaRPr/>
          </a:p>
        </p:txBody>
      </p:sp>
      <p:pic>
        <p:nvPicPr>
          <p:cNvPr id="375" name="Google Shape;375;p49"/>
          <p:cNvPicPr preferRelativeResize="0"/>
          <p:nvPr/>
        </p:nvPicPr>
        <p:blipFill rotWithShape="1">
          <a:blip r:embed="rId4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0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50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2" name="Google Shape;38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521" y="971550"/>
            <a:ext cx="7648957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1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51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9" name="Google Shape;38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866" y="971550"/>
            <a:ext cx="7478268" cy="320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2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52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6" name="Google Shape;39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234" y="971550"/>
            <a:ext cx="6923532" cy="320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Sumário</a:t>
            </a:r>
            <a:endParaRPr/>
          </a:p>
        </p:txBody>
      </p:sp>
      <p:sp>
        <p:nvSpPr>
          <p:cNvPr id="252" name="Google Shape;252;p35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Introdução</a:t>
            </a:r>
            <a:endParaRPr/>
          </a:p>
        </p:txBody>
      </p:sp>
      <p:sp>
        <p:nvSpPr>
          <p:cNvPr id="253" name="Google Shape;253;p35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Ética</a:t>
            </a:r>
            <a:endParaRPr/>
          </a:p>
        </p:txBody>
      </p:sp>
      <p:sp>
        <p:nvSpPr>
          <p:cNvPr id="254" name="Google Shape;254;p35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Implicações éticas do uso de algoritmos de IA</a:t>
            </a:r>
            <a:endParaRPr/>
          </a:p>
        </p:txBody>
      </p:sp>
      <p:sp>
        <p:nvSpPr>
          <p:cNvPr id="255" name="Google Shape;255;p35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Apresentação sobre IA/ML e NLP</a:t>
            </a:r>
            <a:endParaRPr/>
          </a:p>
        </p:txBody>
      </p:sp>
      <p:sp>
        <p:nvSpPr>
          <p:cNvPr id="256" name="Google Shape;256;p35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ZeroBERTo</a:t>
            </a:r>
            <a:endParaRPr/>
          </a:p>
        </p:txBody>
      </p:sp>
      <p:sp>
        <p:nvSpPr>
          <p:cNvPr id="257" name="Google Shape;257;p35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Mostra do nosso trabalho com os dados do DAR</a:t>
            </a:r>
            <a:endParaRPr/>
          </a:p>
        </p:txBody>
      </p:sp>
      <p:sp>
        <p:nvSpPr>
          <p:cNvPr id="258" name="Google Shape;258;p35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Exemplos</a:t>
            </a:r>
            <a:endParaRPr/>
          </a:p>
        </p:txBody>
      </p:sp>
      <p:sp>
        <p:nvSpPr>
          <p:cNvPr id="259" name="Google Shape;259;p35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Casos de uso de IA/ML na política brasileira</a:t>
            </a:r>
            <a:endParaRPr/>
          </a:p>
        </p:txBody>
      </p:sp>
      <p:sp>
        <p:nvSpPr>
          <p:cNvPr id="260" name="Google Shape;260;p35"/>
          <p:cNvSpPr txBox="1"/>
          <p:nvPr>
            <p:ph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1" name="Google Shape;261;p35"/>
          <p:cNvSpPr txBox="1"/>
          <p:nvPr>
            <p:ph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2" name="Google Shape;262;p35"/>
          <p:cNvSpPr txBox="1"/>
          <p:nvPr>
            <p:ph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3" name="Google Shape;263;p35"/>
          <p:cNvSpPr txBox="1"/>
          <p:nvPr>
            <p:ph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3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53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3" name="Google Shape;40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549" y="971550"/>
            <a:ext cx="7200901" cy="320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4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54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0" name="Google Shape;41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890" y="971550"/>
            <a:ext cx="7094221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5"/>
          <p:cNvSpPr txBox="1"/>
          <p:nvPr>
            <p:ph type="title"/>
          </p:nvPr>
        </p:nvSpPr>
        <p:spPr>
          <a:xfrm>
            <a:off x="2714550" y="2543963"/>
            <a:ext cx="3714900" cy="6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Exemplos</a:t>
            </a:r>
            <a:endParaRPr/>
          </a:p>
        </p:txBody>
      </p:sp>
      <p:sp>
        <p:nvSpPr>
          <p:cNvPr id="416" name="Google Shape;416;p55"/>
          <p:cNvSpPr txBox="1"/>
          <p:nvPr>
            <p:ph idx="2" type="title"/>
          </p:nvPr>
        </p:nvSpPr>
        <p:spPr>
          <a:xfrm>
            <a:off x="3746550" y="14789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7" name="Google Shape;417;p55"/>
          <p:cNvSpPr txBox="1"/>
          <p:nvPr>
            <p:ph idx="1" type="subTitle"/>
          </p:nvPr>
        </p:nvSpPr>
        <p:spPr>
          <a:xfrm>
            <a:off x="2291400" y="3279625"/>
            <a:ext cx="4561200" cy="3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Casos de uso de IA/ML na política brasileira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6"/>
          <p:cNvSpPr txBox="1"/>
          <p:nvPr>
            <p:ph idx="1" type="subTitle"/>
          </p:nvPr>
        </p:nvSpPr>
        <p:spPr>
          <a:xfrm>
            <a:off x="307075" y="1307300"/>
            <a:ext cx="44868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Uso de inteligência artificial para auditar contas públicas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Forma de participação ativa no processo democrático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Fiscaliza com o Auxílio da tecnologia os reembolsos  das CEAP</a:t>
            </a:r>
            <a:endParaRPr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Esses reembolsos são verbas que custeiam custos de vida de parlamentares</a:t>
            </a:r>
            <a:endParaRPr/>
          </a:p>
        </p:txBody>
      </p:sp>
      <p:sp>
        <p:nvSpPr>
          <p:cNvPr id="423" name="Google Shape;423;p56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Operação Serenata do Amor</a:t>
            </a:r>
            <a:endParaRPr/>
          </a:p>
        </p:txBody>
      </p:sp>
      <p:pic>
        <p:nvPicPr>
          <p:cNvPr id="424" name="Google Shape;424;p56"/>
          <p:cNvPicPr preferRelativeResize="0"/>
          <p:nvPr/>
        </p:nvPicPr>
        <p:blipFill rotWithShape="1">
          <a:blip r:embed="rId4">
            <a:alphaModFix/>
          </a:blip>
          <a:srcRect b="0" l="9306" r="12549" t="0"/>
          <a:stretch/>
        </p:blipFill>
        <p:spPr>
          <a:xfrm>
            <a:off x="5096550" y="1594550"/>
            <a:ext cx="35229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7"/>
          <p:cNvSpPr txBox="1"/>
          <p:nvPr>
            <p:ph idx="1" type="subTitle"/>
          </p:nvPr>
        </p:nvSpPr>
        <p:spPr>
          <a:xfrm>
            <a:off x="221775" y="1307300"/>
            <a:ext cx="47853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AI capaz de analisar os gastos reembolsados das CEAP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Essa AI opera com os dados de transações financeiras que são públicos</a:t>
            </a:r>
            <a:endParaRPr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 classifica se uma determinada transação é, ou não, suspeita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Essa informação então é divulgada utilizando o Twitter</a:t>
            </a:r>
            <a:endParaRPr/>
          </a:p>
        </p:txBody>
      </p:sp>
      <p:sp>
        <p:nvSpPr>
          <p:cNvPr id="430" name="Google Shape;430;p57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Rosie</a:t>
            </a:r>
            <a:endParaRPr/>
          </a:p>
        </p:txBody>
      </p:sp>
      <p:pic>
        <p:nvPicPr>
          <p:cNvPr id="431" name="Google Shape;431;p57"/>
          <p:cNvPicPr preferRelativeResize="0"/>
          <p:nvPr/>
        </p:nvPicPr>
        <p:blipFill rotWithShape="1">
          <a:blip r:embed="rId4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8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Interface que ajuda a entender os dados analisados pela Rosie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Visa ser mais transparente com a população leiga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É possível navegar pelos gastos e obter mais informações sobre as suspeitas</a:t>
            </a:r>
            <a:endParaRPr/>
          </a:p>
        </p:txBody>
      </p:sp>
      <p:sp>
        <p:nvSpPr>
          <p:cNvPr id="437" name="Google Shape;437;p58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Jarbas</a:t>
            </a:r>
            <a:endParaRPr/>
          </a:p>
        </p:txBody>
      </p:sp>
      <p:pic>
        <p:nvPicPr>
          <p:cNvPr id="438" name="Google Shape;438;p58"/>
          <p:cNvPicPr preferRelativeResize="0"/>
          <p:nvPr/>
        </p:nvPicPr>
        <p:blipFill rotWithShape="1">
          <a:blip r:embed="rId4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Google Shape;44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74825"/>
            <a:ext cx="8839199" cy="4193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0"/>
          <p:cNvSpPr txBox="1"/>
          <p:nvPr>
            <p:ph type="title"/>
          </p:nvPr>
        </p:nvSpPr>
        <p:spPr>
          <a:xfrm>
            <a:off x="2714550" y="2543963"/>
            <a:ext cx="3714900" cy="6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ZeroBERTo</a:t>
            </a:r>
            <a:endParaRPr/>
          </a:p>
        </p:txBody>
      </p:sp>
      <p:sp>
        <p:nvSpPr>
          <p:cNvPr id="449" name="Google Shape;449;p60"/>
          <p:cNvSpPr txBox="1"/>
          <p:nvPr>
            <p:ph idx="2" type="title"/>
          </p:nvPr>
        </p:nvSpPr>
        <p:spPr>
          <a:xfrm>
            <a:off x="3746550" y="14789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50" name="Google Shape;450;p60"/>
          <p:cNvSpPr txBox="1"/>
          <p:nvPr>
            <p:ph idx="1" type="subTitle"/>
          </p:nvPr>
        </p:nvSpPr>
        <p:spPr>
          <a:xfrm>
            <a:off x="2291400" y="3279625"/>
            <a:ext cx="4561200" cy="3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Mostra do nosso trabalho com os dados do DAR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1"/>
          <p:cNvSpPr txBox="1"/>
          <p:nvPr>
            <p:ph idx="1" type="subTitle"/>
          </p:nvPr>
        </p:nvSpPr>
        <p:spPr>
          <a:xfrm>
            <a:off x="713225" y="1307300"/>
            <a:ext cx="44397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Informação como base da Democracia Digital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Dados públicos frequentemente são complexos e extensos.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Aplicação em dados na Língua Portuguesa, considerada low-resource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Uso de dados do </a:t>
            </a:r>
            <a:r>
              <a:rPr lang="en" u="sng">
                <a:solidFill>
                  <a:schemeClr val="hlink"/>
                </a:solidFill>
                <a:hlinkClick r:id="rId3"/>
              </a:rPr>
              <a:t>Diário da Assembleia da República</a:t>
            </a:r>
            <a:endParaRPr/>
          </a:p>
        </p:txBody>
      </p:sp>
      <p:sp>
        <p:nvSpPr>
          <p:cNvPr id="456" name="Google Shape;456;p61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Motivação</a:t>
            </a:r>
            <a:endParaRPr/>
          </a:p>
        </p:txBody>
      </p:sp>
      <p:pic>
        <p:nvPicPr>
          <p:cNvPr id="457" name="Google Shape;457;p61"/>
          <p:cNvPicPr preferRelativeResize="0"/>
          <p:nvPr/>
        </p:nvPicPr>
        <p:blipFill rotWithShape="1">
          <a:blip r:embed="rId4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2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Dados são compostos das Atas do Diário da Assembleia da República</a:t>
            </a:r>
            <a:endParaRPr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Foram extraídos dados como o texto que o parlamentar disse, o parlamentar, qual seu partido, entre outros</a:t>
            </a:r>
            <a:endParaRPr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Dados foram passados por um modelo capaz de automaticamente classificar o Tema/Assunto que o parlamentar estava comentando</a:t>
            </a:r>
            <a:endParaRPr/>
          </a:p>
        </p:txBody>
      </p:sp>
      <p:sp>
        <p:nvSpPr>
          <p:cNvPr id="463" name="Google Shape;463;p62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Dados</a:t>
            </a:r>
            <a:endParaRPr/>
          </a:p>
        </p:txBody>
      </p:sp>
      <p:pic>
        <p:nvPicPr>
          <p:cNvPr id="464" name="Google Shape;464;p62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6"/>
          <p:cNvSpPr txBox="1"/>
          <p:nvPr>
            <p:ph type="title"/>
          </p:nvPr>
        </p:nvSpPr>
        <p:spPr>
          <a:xfrm>
            <a:off x="2714550" y="2543963"/>
            <a:ext cx="3714900" cy="6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Introdução</a:t>
            </a:r>
            <a:endParaRPr/>
          </a:p>
        </p:txBody>
      </p:sp>
      <p:sp>
        <p:nvSpPr>
          <p:cNvPr id="269" name="Google Shape;269;p36"/>
          <p:cNvSpPr txBox="1"/>
          <p:nvPr>
            <p:ph idx="2" type="title"/>
          </p:nvPr>
        </p:nvSpPr>
        <p:spPr>
          <a:xfrm>
            <a:off x="3746550" y="14789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0" name="Google Shape;270;p36"/>
          <p:cNvSpPr txBox="1"/>
          <p:nvPr>
            <p:ph idx="1" type="subTitle"/>
          </p:nvPr>
        </p:nvSpPr>
        <p:spPr>
          <a:xfrm>
            <a:off x="2291400" y="3279625"/>
            <a:ext cx="4561200" cy="3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Apresentação sobre IA/ML e NLP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3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Dados</a:t>
            </a:r>
            <a:endParaRPr/>
          </a:p>
        </p:txBody>
      </p:sp>
      <p:pic>
        <p:nvPicPr>
          <p:cNvPr id="470" name="Google Shape;47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5388" y="1321325"/>
            <a:ext cx="4773169" cy="3104353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63"/>
          <p:cNvSpPr txBox="1"/>
          <p:nvPr/>
        </p:nvSpPr>
        <p:spPr>
          <a:xfrm>
            <a:off x="358862" y="1550404"/>
            <a:ext cx="15498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E2E2E"/>
                </a:solidFill>
                <a:latin typeface="Quicksand"/>
                <a:ea typeface="Quicksand"/>
                <a:cs typeface="Quicksand"/>
                <a:sym typeface="Quicksand"/>
              </a:rPr>
              <a:t>Dia da Reunião Plenária</a:t>
            </a:r>
            <a:endParaRPr>
              <a:solidFill>
                <a:srgbClr val="2E2E2E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72" name="Google Shape;472;p63"/>
          <p:cNvSpPr txBox="1"/>
          <p:nvPr/>
        </p:nvSpPr>
        <p:spPr>
          <a:xfrm>
            <a:off x="285150" y="1321329"/>
            <a:ext cx="171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E2E2E"/>
                </a:solidFill>
                <a:latin typeface="Tenor Sans"/>
                <a:ea typeface="Tenor Sans"/>
                <a:cs typeface="Tenor Sans"/>
                <a:sym typeface="Tenor Sans"/>
              </a:rPr>
              <a:t>Data</a:t>
            </a:r>
            <a:endParaRPr sz="1800">
              <a:solidFill>
                <a:srgbClr val="2E2E2E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473" name="Google Shape;473;p63"/>
          <p:cNvSpPr txBox="1"/>
          <p:nvPr/>
        </p:nvSpPr>
        <p:spPr>
          <a:xfrm>
            <a:off x="7220762" y="3844279"/>
            <a:ext cx="15498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E2E2E"/>
                </a:solidFill>
                <a:latin typeface="Quicksand"/>
                <a:ea typeface="Quicksand"/>
                <a:cs typeface="Quicksand"/>
                <a:sym typeface="Quicksand"/>
              </a:rPr>
              <a:t>Identificação da Ata</a:t>
            </a:r>
            <a:endParaRPr>
              <a:solidFill>
                <a:srgbClr val="2E2E2E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74" name="Google Shape;474;p63"/>
          <p:cNvSpPr txBox="1"/>
          <p:nvPr/>
        </p:nvSpPr>
        <p:spPr>
          <a:xfrm>
            <a:off x="7147050" y="3615204"/>
            <a:ext cx="171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E2E2E"/>
                </a:solidFill>
                <a:latin typeface="Tenor Sans"/>
                <a:ea typeface="Tenor Sans"/>
                <a:cs typeface="Tenor Sans"/>
                <a:sym typeface="Tenor Sans"/>
              </a:rPr>
              <a:t>Transcrição</a:t>
            </a:r>
            <a:endParaRPr sz="1800">
              <a:solidFill>
                <a:srgbClr val="2E2E2E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475" name="Google Shape;475;p63"/>
          <p:cNvSpPr/>
          <p:nvPr/>
        </p:nvSpPr>
        <p:spPr>
          <a:xfrm>
            <a:off x="2338375" y="1391277"/>
            <a:ext cx="1638300" cy="15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63"/>
          <p:cNvSpPr/>
          <p:nvPr/>
        </p:nvSpPr>
        <p:spPr>
          <a:xfrm>
            <a:off x="1200125" y="2206752"/>
            <a:ext cx="3219450" cy="1933575"/>
          </a:xfrm>
          <a:custGeom>
            <a:rect b="b" l="l" r="r" t="t"/>
            <a:pathLst>
              <a:path extrusionOk="0" h="77343" w="128778">
                <a:moveTo>
                  <a:pt x="128778" y="61722"/>
                </a:moveTo>
                <a:lnTo>
                  <a:pt x="51054" y="77343"/>
                </a:lnTo>
                <a:lnTo>
                  <a:pt x="0" y="0"/>
                </a:lnTo>
              </a:path>
            </a:pathLst>
          </a:cu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oval"/>
            <a:tailEnd len="med" w="med" type="oval"/>
          </a:ln>
        </p:spPr>
      </p:sp>
      <p:sp>
        <p:nvSpPr>
          <p:cNvPr id="477" name="Google Shape;477;p63"/>
          <p:cNvSpPr/>
          <p:nvPr/>
        </p:nvSpPr>
        <p:spPr>
          <a:xfrm>
            <a:off x="2328850" y="2930652"/>
            <a:ext cx="866700" cy="200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63"/>
          <p:cNvSpPr/>
          <p:nvPr/>
        </p:nvSpPr>
        <p:spPr>
          <a:xfrm>
            <a:off x="3249200" y="2301277"/>
            <a:ext cx="4735700" cy="1289150"/>
          </a:xfrm>
          <a:custGeom>
            <a:rect b="b" l="l" r="r" t="t"/>
            <a:pathLst>
              <a:path extrusionOk="0" h="51566" w="189428">
                <a:moveTo>
                  <a:pt x="0" y="23678"/>
                </a:moveTo>
                <a:lnTo>
                  <a:pt x="144176" y="0"/>
                </a:lnTo>
                <a:lnTo>
                  <a:pt x="189428" y="51566"/>
                </a:lnTo>
              </a:path>
            </a:pathLst>
          </a:custGeom>
          <a:noFill/>
          <a:ln cap="flat" cmpd="sng" w="19050">
            <a:solidFill>
              <a:srgbClr val="FF9900"/>
            </a:solidFill>
            <a:prstDash val="solid"/>
            <a:round/>
            <a:headEnd len="med" w="med" type="oval"/>
            <a:tailEnd len="med" w="med" type="oval"/>
          </a:ln>
        </p:spPr>
      </p:sp>
      <p:sp>
        <p:nvSpPr>
          <p:cNvPr id="479" name="Google Shape;479;p63"/>
          <p:cNvSpPr/>
          <p:nvPr/>
        </p:nvSpPr>
        <p:spPr>
          <a:xfrm>
            <a:off x="6840425" y="1472527"/>
            <a:ext cx="1631200" cy="2078450"/>
          </a:xfrm>
          <a:custGeom>
            <a:rect b="b" l="l" r="r" t="t"/>
            <a:pathLst>
              <a:path extrusionOk="0" h="83138" w="65248">
                <a:moveTo>
                  <a:pt x="0" y="0"/>
                </a:moveTo>
                <a:lnTo>
                  <a:pt x="63143" y="526"/>
                </a:lnTo>
                <a:lnTo>
                  <a:pt x="65248" y="83138"/>
                </a:lnTo>
              </a:path>
            </a:pathLst>
          </a:custGeom>
          <a:noFill/>
          <a:ln cap="flat" cmpd="sng" w="19050">
            <a:solidFill>
              <a:srgbClr val="FF9900"/>
            </a:solidFill>
            <a:prstDash val="solid"/>
            <a:round/>
            <a:headEnd len="med" w="med" type="oval"/>
            <a:tailEnd len="med" w="med" type="oval"/>
          </a:ln>
        </p:spPr>
      </p:sp>
      <p:sp>
        <p:nvSpPr>
          <p:cNvPr id="480" name="Google Shape;480;p63"/>
          <p:cNvSpPr/>
          <p:nvPr/>
        </p:nvSpPr>
        <p:spPr>
          <a:xfrm>
            <a:off x="6498400" y="3222102"/>
            <a:ext cx="894525" cy="578800"/>
          </a:xfrm>
          <a:custGeom>
            <a:rect b="b" l="l" r="r" t="t"/>
            <a:pathLst>
              <a:path extrusionOk="0" h="23152" w="35781">
                <a:moveTo>
                  <a:pt x="0" y="0"/>
                </a:moveTo>
                <a:lnTo>
                  <a:pt x="23679" y="23152"/>
                </a:lnTo>
                <a:lnTo>
                  <a:pt x="35781" y="23152"/>
                </a:lnTo>
              </a:path>
            </a:pathLst>
          </a:custGeom>
          <a:noFill/>
          <a:ln cap="flat" cmpd="sng" w="19050">
            <a:solidFill>
              <a:srgbClr val="FF9900"/>
            </a:solidFill>
            <a:prstDash val="solid"/>
            <a:round/>
            <a:headEnd len="med" w="med" type="oval"/>
            <a:tailEnd len="med" w="med" type="oval"/>
          </a:ln>
        </p:spPr>
      </p:sp>
      <p:sp>
        <p:nvSpPr>
          <p:cNvPr id="481" name="Google Shape;481;p63"/>
          <p:cNvSpPr/>
          <p:nvPr/>
        </p:nvSpPr>
        <p:spPr>
          <a:xfrm>
            <a:off x="1481150" y="1472527"/>
            <a:ext cx="823900" cy="233375"/>
          </a:xfrm>
          <a:custGeom>
            <a:rect b="b" l="l" r="r" t="t"/>
            <a:pathLst>
              <a:path extrusionOk="0" h="9335" w="32956">
                <a:moveTo>
                  <a:pt x="0" y="0"/>
                </a:moveTo>
                <a:lnTo>
                  <a:pt x="17907" y="9335"/>
                </a:lnTo>
                <a:lnTo>
                  <a:pt x="32956" y="2286"/>
                </a:lnTo>
              </a:path>
            </a:pathLst>
          </a:cu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oval"/>
            <a:tailEnd len="med" w="med" type="oval"/>
          </a:ln>
        </p:spPr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4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Dados</a:t>
            </a:r>
            <a:endParaRPr/>
          </a:p>
        </p:txBody>
      </p:sp>
      <p:pic>
        <p:nvPicPr>
          <p:cNvPr id="487" name="Google Shape;48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5417" y="989357"/>
            <a:ext cx="4773167" cy="3768291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64"/>
          <p:cNvSpPr txBox="1"/>
          <p:nvPr/>
        </p:nvSpPr>
        <p:spPr>
          <a:xfrm>
            <a:off x="351587" y="1325904"/>
            <a:ext cx="15498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E2E2E"/>
                </a:solidFill>
                <a:latin typeface="Quicksand"/>
                <a:ea typeface="Quicksand"/>
                <a:cs typeface="Quicksand"/>
                <a:sym typeface="Quicksand"/>
              </a:rPr>
              <a:t>Nome do Deputado que está falando</a:t>
            </a:r>
            <a:endParaRPr>
              <a:solidFill>
                <a:srgbClr val="2E2E2E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89" name="Google Shape;489;p64"/>
          <p:cNvSpPr txBox="1"/>
          <p:nvPr/>
        </p:nvSpPr>
        <p:spPr>
          <a:xfrm>
            <a:off x="277875" y="1096829"/>
            <a:ext cx="171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E2E2E"/>
                </a:solidFill>
                <a:latin typeface="Tenor Sans"/>
                <a:ea typeface="Tenor Sans"/>
                <a:cs typeface="Tenor Sans"/>
                <a:sym typeface="Tenor Sans"/>
              </a:rPr>
              <a:t>Pessoa</a:t>
            </a:r>
            <a:endParaRPr sz="1800">
              <a:solidFill>
                <a:srgbClr val="2E2E2E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490" name="Google Shape;490;p64"/>
          <p:cNvSpPr txBox="1"/>
          <p:nvPr/>
        </p:nvSpPr>
        <p:spPr>
          <a:xfrm>
            <a:off x="358875" y="3502175"/>
            <a:ext cx="15498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E2E2E"/>
                </a:solidFill>
                <a:latin typeface="Quicksand"/>
                <a:ea typeface="Quicksand"/>
                <a:cs typeface="Quicksand"/>
                <a:sym typeface="Quicksand"/>
              </a:rPr>
              <a:t>Filiação política da pessoa que está falando</a:t>
            </a:r>
            <a:endParaRPr>
              <a:solidFill>
                <a:srgbClr val="2E2E2E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91" name="Google Shape;491;p64"/>
          <p:cNvSpPr txBox="1"/>
          <p:nvPr/>
        </p:nvSpPr>
        <p:spPr>
          <a:xfrm>
            <a:off x="285163" y="3273101"/>
            <a:ext cx="171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E2E2E"/>
                </a:solidFill>
                <a:latin typeface="Tenor Sans"/>
                <a:ea typeface="Tenor Sans"/>
                <a:cs typeface="Tenor Sans"/>
                <a:sym typeface="Tenor Sans"/>
              </a:rPr>
              <a:t>Partido</a:t>
            </a:r>
            <a:endParaRPr sz="1800">
              <a:solidFill>
                <a:srgbClr val="2E2E2E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492" name="Google Shape;492;p64"/>
          <p:cNvSpPr txBox="1"/>
          <p:nvPr/>
        </p:nvSpPr>
        <p:spPr>
          <a:xfrm>
            <a:off x="7220737" y="1325904"/>
            <a:ext cx="15498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E2E2E"/>
                </a:solidFill>
                <a:latin typeface="Quicksand"/>
                <a:ea typeface="Quicksand"/>
                <a:cs typeface="Quicksand"/>
                <a:sym typeface="Quicksand"/>
              </a:rPr>
              <a:t>Ordem das linhas de fala em um diálogo</a:t>
            </a:r>
            <a:endParaRPr>
              <a:solidFill>
                <a:srgbClr val="2E2E2E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93" name="Google Shape;493;p64"/>
          <p:cNvSpPr txBox="1"/>
          <p:nvPr/>
        </p:nvSpPr>
        <p:spPr>
          <a:xfrm>
            <a:off x="7147025" y="1096829"/>
            <a:ext cx="171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E2E2E"/>
                </a:solidFill>
                <a:latin typeface="Tenor Sans"/>
                <a:ea typeface="Tenor Sans"/>
                <a:cs typeface="Tenor Sans"/>
                <a:sym typeface="Tenor Sans"/>
              </a:rPr>
              <a:t>Posição</a:t>
            </a:r>
            <a:endParaRPr sz="1800">
              <a:solidFill>
                <a:srgbClr val="2E2E2E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494" name="Google Shape;494;p64"/>
          <p:cNvSpPr txBox="1"/>
          <p:nvPr/>
        </p:nvSpPr>
        <p:spPr>
          <a:xfrm>
            <a:off x="7228025" y="3502175"/>
            <a:ext cx="15498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E2E2E"/>
                </a:solidFill>
                <a:latin typeface="Quicksand"/>
                <a:ea typeface="Quicksand"/>
                <a:cs typeface="Quicksand"/>
                <a:sym typeface="Quicksand"/>
              </a:rPr>
              <a:t>Fala de um deputado</a:t>
            </a:r>
            <a:endParaRPr>
              <a:solidFill>
                <a:srgbClr val="2E2E2E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95" name="Google Shape;495;p64"/>
          <p:cNvSpPr txBox="1"/>
          <p:nvPr/>
        </p:nvSpPr>
        <p:spPr>
          <a:xfrm>
            <a:off x="7154313" y="3273101"/>
            <a:ext cx="171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E2E2E"/>
                </a:solidFill>
                <a:latin typeface="Tenor Sans"/>
                <a:ea typeface="Tenor Sans"/>
                <a:cs typeface="Tenor Sans"/>
                <a:sym typeface="Tenor Sans"/>
              </a:rPr>
              <a:t>Texto</a:t>
            </a:r>
            <a:endParaRPr sz="1800">
              <a:solidFill>
                <a:srgbClr val="2E2E2E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496" name="Google Shape;496;p64"/>
          <p:cNvSpPr/>
          <p:nvPr/>
        </p:nvSpPr>
        <p:spPr>
          <a:xfrm>
            <a:off x="2757500" y="1602102"/>
            <a:ext cx="786000" cy="176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64"/>
          <p:cNvSpPr/>
          <p:nvPr/>
        </p:nvSpPr>
        <p:spPr>
          <a:xfrm>
            <a:off x="1570125" y="1101302"/>
            <a:ext cx="1164050" cy="487275"/>
          </a:xfrm>
          <a:custGeom>
            <a:rect b="b" l="l" r="r" t="t"/>
            <a:pathLst>
              <a:path extrusionOk="0" h="19491" w="46562">
                <a:moveTo>
                  <a:pt x="46562" y="19491"/>
                </a:moveTo>
                <a:lnTo>
                  <a:pt x="20032" y="0"/>
                </a:lnTo>
                <a:lnTo>
                  <a:pt x="0" y="7038"/>
                </a:lnTo>
              </a:path>
            </a:pathLst>
          </a:cu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oval"/>
            <a:tailEnd len="med" w="med" type="oval"/>
          </a:ln>
        </p:spPr>
      </p:sp>
      <p:sp>
        <p:nvSpPr>
          <p:cNvPr id="498" name="Google Shape;498;p64"/>
          <p:cNvSpPr/>
          <p:nvPr/>
        </p:nvSpPr>
        <p:spPr>
          <a:xfrm>
            <a:off x="3509975" y="2956927"/>
            <a:ext cx="209700" cy="152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64"/>
          <p:cNvSpPr/>
          <p:nvPr/>
        </p:nvSpPr>
        <p:spPr>
          <a:xfrm>
            <a:off x="1566875" y="3128377"/>
            <a:ext cx="1881175" cy="438150"/>
          </a:xfrm>
          <a:custGeom>
            <a:rect b="b" l="l" r="r" t="t"/>
            <a:pathLst>
              <a:path extrusionOk="0" h="17526" w="75247">
                <a:moveTo>
                  <a:pt x="0" y="12192"/>
                </a:moveTo>
                <a:lnTo>
                  <a:pt x="36576" y="17526"/>
                </a:lnTo>
                <a:lnTo>
                  <a:pt x="75247" y="0"/>
                </a:lnTo>
              </a:path>
            </a:pathLst>
          </a:custGeom>
          <a:noFill/>
          <a:ln cap="flat" cmpd="sng" w="19050">
            <a:solidFill>
              <a:srgbClr val="00FFFF"/>
            </a:solidFill>
            <a:prstDash val="solid"/>
            <a:round/>
            <a:headEnd len="med" w="med" type="oval"/>
            <a:tailEnd len="med" w="med" type="oval"/>
          </a:ln>
        </p:spPr>
      </p:sp>
      <p:sp>
        <p:nvSpPr>
          <p:cNvPr id="500" name="Google Shape;500;p64"/>
          <p:cNvSpPr/>
          <p:nvPr/>
        </p:nvSpPr>
        <p:spPr>
          <a:xfrm>
            <a:off x="4143325" y="2728427"/>
            <a:ext cx="1881300" cy="152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64"/>
          <p:cNvSpPr/>
          <p:nvPr/>
        </p:nvSpPr>
        <p:spPr>
          <a:xfrm>
            <a:off x="6105525" y="2675927"/>
            <a:ext cx="1485900" cy="766775"/>
          </a:xfrm>
          <a:custGeom>
            <a:rect b="b" l="l" r="r" t="t"/>
            <a:pathLst>
              <a:path extrusionOk="0" h="30671" w="59436">
                <a:moveTo>
                  <a:pt x="0" y="5525"/>
                </a:moveTo>
                <a:lnTo>
                  <a:pt x="40005" y="0"/>
                </a:lnTo>
                <a:lnTo>
                  <a:pt x="59436" y="30671"/>
                </a:lnTo>
              </a:path>
            </a:pathLst>
          </a:custGeom>
          <a:noFill/>
          <a:ln cap="flat" cmpd="sng" w="19050">
            <a:solidFill>
              <a:srgbClr val="9900FF"/>
            </a:solidFill>
            <a:prstDash val="solid"/>
            <a:round/>
            <a:headEnd len="med" w="med" type="oval"/>
            <a:tailEnd len="med" w="med" type="oval"/>
          </a:ln>
        </p:spPr>
      </p:sp>
      <p:sp>
        <p:nvSpPr>
          <p:cNvPr id="502" name="Google Shape;502;p64"/>
          <p:cNvSpPr/>
          <p:nvPr/>
        </p:nvSpPr>
        <p:spPr>
          <a:xfrm>
            <a:off x="6510350" y="1588577"/>
            <a:ext cx="162000" cy="10398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64"/>
          <p:cNvSpPr/>
          <p:nvPr/>
        </p:nvSpPr>
        <p:spPr>
          <a:xfrm>
            <a:off x="2647950" y="2714027"/>
            <a:ext cx="52500" cy="2001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64"/>
          <p:cNvSpPr/>
          <p:nvPr/>
        </p:nvSpPr>
        <p:spPr>
          <a:xfrm>
            <a:off x="2647850" y="2956927"/>
            <a:ext cx="52500" cy="1761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64"/>
          <p:cNvSpPr txBox="1"/>
          <p:nvPr/>
        </p:nvSpPr>
        <p:spPr>
          <a:xfrm>
            <a:off x="2424125" y="2628377"/>
            <a:ext cx="190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Bebas Neue"/>
                <a:ea typeface="Bebas Neue"/>
                <a:cs typeface="Bebas Neue"/>
                <a:sym typeface="Bebas Neue"/>
              </a:rPr>
              <a:t>2</a:t>
            </a:r>
            <a:endParaRPr b="1" sz="1200">
              <a:solidFill>
                <a:srgbClr val="FF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06" name="Google Shape;506;p64"/>
          <p:cNvSpPr txBox="1"/>
          <p:nvPr/>
        </p:nvSpPr>
        <p:spPr>
          <a:xfrm>
            <a:off x="2424125" y="2848477"/>
            <a:ext cx="114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Bebas Neue"/>
                <a:ea typeface="Bebas Neue"/>
                <a:cs typeface="Bebas Neue"/>
                <a:sym typeface="Bebas Neue"/>
              </a:rPr>
              <a:t>3</a:t>
            </a:r>
            <a:endParaRPr b="1" sz="1200">
              <a:solidFill>
                <a:srgbClr val="FF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07" name="Google Shape;507;p64"/>
          <p:cNvSpPr txBox="1"/>
          <p:nvPr/>
        </p:nvSpPr>
        <p:spPr>
          <a:xfrm>
            <a:off x="6591200" y="1818677"/>
            <a:ext cx="190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Bebas Neue"/>
                <a:ea typeface="Bebas Neue"/>
                <a:cs typeface="Bebas Neue"/>
                <a:sym typeface="Bebas Neue"/>
              </a:rPr>
              <a:t>1</a:t>
            </a:r>
            <a:endParaRPr b="1" sz="1200">
              <a:solidFill>
                <a:srgbClr val="FF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08" name="Google Shape;508;p64"/>
          <p:cNvSpPr/>
          <p:nvPr/>
        </p:nvSpPr>
        <p:spPr>
          <a:xfrm>
            <a:off x="6777050" y="1304327"/>
            <a:ext cx="595300" cy="923925"/>
          </a:xfrm>
          <a:custGeom>
            <a:rect b="b" l="l" r="r" t="t"/>
            <a:pathLst>
              <a:path extrusionOk="0" h="36957" w="23812">
                <a:moveTo>
                  <a:pt x="0" y="32385"/>
                </a:moveTo>
                <a:lnTo>
                  <a:pt x="4381" y="36957"/>
                </a:lnTo>
                <a:lnTo>
                  <a:pt x="23812" y="0"/>
                </a:ln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oval"/>
            <a:tailEnd len="med" w="med" type="oval"/>
          </a:ln>
        </p:spPr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5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 de dados gerada</a:t>
            </a:r>
            <a:endParaRPr/>
          </a:p>
        </p:txBody>
      </p:sp>
      <p:pic>
        <p:nvPicPr>
          <p:cNvPr id="514" name="Google Shape;514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5989" y="1298466"/>
            <a:ext cx="6692022" cy="3150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6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Algoritmo usado para modelagem de tópicos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Dado um documento de texto código separa as palavras mais relevantes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Agrupamentos de palavras de um mesmo contexto podem ser classificados em Temas</a:t>
            </a:r>
            <a:endParaRPr/>
          </a:p>
        </p:txBody>
      </p:sp>
      <p:sp>
        <p:nvSpPr>
          <p:cNvPr id="520" name="Google Shape;520;p66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Arquitetura: BERTopic</a:t>
            </a:r>
            <a:endParaRPr/>
          </a:p>
        </p:txBody>
      </p:sp>
      <p:pic>
        <p:nvPicPr>
          <p:cNvPr id="521" name="Google Shape;521;p66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7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Arquitetura: BERTopic</a:t>
            </a:r>
            <a:endParaRPr/>
          </a:p>
        </p:txBody>
      </p:sp>
      <p:pic>
        <p:nvPicPr>
          <p:cNvPr id="527" name="Google Shape;527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8566" y="1047644"/>
            <a:ext cx="5966867" cy="3962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68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Zero-Shot é um tipo de modelo que não é treinado para uma tarefa específica</a:t>
            </a:r>
            <a:endParaRPr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Esse modelo recebe “dados adicionais” para conseguir realizar a classificação corretamente</a:t>
            </a:r>
            <a:endParaRPr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Usamos esse tipo de modelo para agrupar os tópicos genéricos em temas</a:t>
            </a:r>
            <a:endParaRPr/>
          </a:p>
        </p:txBody>
      </p:sp>
      <p:sp>
        <p:nvSpPr>
          <p:cNvPr id="533" name="Google Shape;533;p68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Arquitetura: Zero-Shot</a:t>
            </a:r>
            <a:endParaRPr/>
          </a:p>
        </p:txBody>
      </p:sp>
      <p:pic>
        <p:nvPicPr>
          <p:cNvPr id="534" name="Google Shape;534;p68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9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Exemplo</a:t>
            </a:r>
            <a:r>
              <a:rPr lang="en"/>
              <a:t>: Zero-Shot</a:t>
            </a:r>
            <a:endParaRPr/>
          </a:p>
        </p:txBody>
      </p:sp>
      <p:pic>
        <p:nvPicPr>
          <p:cNvPr id="540" name="Google Shape;540;p69"/>
          <p:cNvPicPr preferRelativeResize="0"/>
          <p:nvPr/>
        </p:nvPicPr>
        <p:blipFill rotWithShape="1">
          <a:blip r:embed="rId3">
            <a:alphaModFix/>
          </a:blip>
          <a:srcRect b="9665" l="0" r="0" t="0"/>
          <a:stretch/>
        </p:blipFill>
        <p:spPr>
          <a:xfrm>
            <a:off x="1725167" y="1044702"/>
            <a:ext cx="5693665" cy="3657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70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Modelo: ZeroBERTo</a:t>
            </a:r>
            <a:endParaRPr/>
          </a:p>
        </p:txBody>
      </p:sp>
      <p:pic>
        <p:nvPicPr>
          <p:cNvPr id="546" name="Google Shape;546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706529"/>
            <a:ext cx="8839199" cy="2333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71"/>
          <p:cNvSpPr txBox="1"/>
          <p:nvPr>
            <p:ph type="title"/>
          </p:nvPr>
        </p:nvSpPr>
        <p:spPr>
          <a:xfrm>
            <a:off x="713225" y="445025"/>
            <a:ext cx="84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Modelo: ZeroBERTo</a:t>
            </a:r>
            <a:endParaRPr/>
          </a:p>
        </p:txBody>
      </p:sp>
      <p:grpSp>
        <p:nvGrpSpPr>
          <p:cNvPr id="552" name="Google Shape;552;p71"/>
          <p:cNvGrpSpPr/>
          <p:nvPr/>
        </p:nvGrpSpPr>
        <p:grpSpPr>
          <a:xfrm>
            <a:off x="39753" y="1968935"/>
            <a:ext cx="9064493" cy="2067492"/>
            <a:chOff x="217285" y="742375"/>
            <a:chExt cx="8392272" cy="1914167"/>
          </a:xfrm>
        </p:grpSpPr>
        <p:grpSp>
          <p:nvGrpSpPr>
            <p:cNvPr id="553" name="Google Shape;553;p71"/>
            <p:cNvGrpSpPr/>
            <p:nvPr/>
          </p:nvGrpSpPr>
          <p:grpSpPr>
            <a:xfrm>
              <a:off x="217285" y="793250"/>
              <a:ext cx="1748100" cy="980100"/>
              <a:chOff x="192095" y="808400"/>
              <a:chExt cx="1748100" cy="980100"/>
            </a:xfrm>
          </p:grpSpPr>
          <p:sp>
            <p:nvSpPr>
              <p:cNvPr id="554" name="Google Shape;554;p71"/>
              <p:cNvSpPr/>
              <p:nvPr/>
            </p:nvSpPr>
            <p:spPr>
              <a:xfrm>
                <a:off x="495150" y="808400"/>
                <a:ext cx="1162200" cy="9801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83838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71"/>
              <p:cNvSpPr txBox="1"/>
              <p:nvPr/>
            </p:nvSpPr>
            <p:spPr>
              <a:xfrm>
                <a:off x="192095" y="975500"/>
                <a:ext cx="1748100" cy="57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Quicksand"/>
                    <a:ea typeface="Quicksand"/>
                    <a:cs typeface="Quicksand"/>
                    <a:sym typeface="Quicksand"/>
                  </a:rPr>
                  <a:t>Documentos</a:t>
                </a:r>
                <a:br>
                  <a:rPr lang="en">
                    <a:latin typeface="Quicksand"/>
                    <a:ea typeface="Quicksand"/>
                    <a:cs typeface="Quicksand"/>
                    <a:sym typeface="Quicksand"/>
                  </a:rPr>
                </a:br>
                <a:r>
                  <a:rPr lang="en">
                    <a:latin typeface="Quicksand"/>
                    <a:ea typeface="Quicksand"/>
                    <a:cs typeface="Quicksand"/>
                    <a:sym typeface="Quicksand"/>
                  </a:rPr>
                  <a:t>(Texto)</a:t>
                </a:r>
                <a:endParaRPr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</p:grpSp>
        <p:grpSp>
          <p:nvGrpSpPr>
            <p:cNvPr id="556" name="Google Shape;556;p71"/>
            <p:cNvGrpSpPr/>
            <p:nvPr/>
          </p:nvGrpSpPr>
          <p:grpSpPr>
            <a:xfrm>
              <a:off x="282950" y="2055834"/>
              <a:ext cx="1653877" cy="600708"/>
              <a:chOff x="267907" y="2404217"/>
              <a:chExt cx="1748100" cy="1022133"/>
            </a:xfrm>
          </p:grpSpPr>
          <p:sp>
            <p:nvSpPr>
              <p:cNvPr id="557" name="Google Shape;557;p71"/>
              <p:cNvSpPr/>
              <p:nvPr/>
            </p:nvSpPr>
            <p:spPr>
              <a:xfrm>
                <a:off x="495150" y="2446250"/>
                <a:ext cx="1293600" cy="9801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83838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71"/>
              <p:cNvSpPr txBox="1"/>
              <p:nvPr/>
            </p:nvSpPr>
            <p:spPr>
              <a:xfrm>
                <a:off x="267907" y="2404217"/>
                <a:ext cx="1748100" cy="96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Quicksand"/>
                    <a:ea typeface="Quicksand"/>
                    <a:cs typeface="Quicksand"/>
                    <a:sym typeface="Quicksand"/>
                  </a:rPr>
                  <a:t>Classes de Interesse</a:t>
                </a:r>
                <a:endParaRPr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</p:grpSp>
        <p:cxnSp>
          <p:nvCxnSpPr>
            <p:cNvPr id="559" name="Google Shape;559;p71"/>
            <p:cNvCxnSpPr/>
            <p:nvPr/>
          </p:nvCxnSpPr>
          <p:spPr>
            <a:xfrm>
              <a:off x="1677655" y="1283300"/>
              <a:ext cx="1000200" cy="0"/>
            </a:xfrm>
            <a:prstGeom prst="straightConnector1">
              <a:avLst/>
            </a:prstGeom>
            <a:noFill/>
            <a:ln cap="flat" cmpd="sng" w="28575">
              <a:solidFill>
                <a:srgbClr val="838383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560" name="Google Shape;560;p71"/>
            <p:cNvGrpSpPr/>
            <p:nvPr/>
          </p:nvGrpSpPr>
          <p:grpSpPr>
            <a:xfrm>
              <a:off x="1715176" y="1737530"/>
              <a:ext cx="3802413" cy="632618"/>
              <a:chOff x="1950300" y="2020950"/>
              <a:chExt cx="2748600" cy="869100"/>
            </a:xfrm>
          </p:grpSpPr>
          <p:cxnSp>
            <p:nvCxnSpPr>
              <p:cNvPr id="561" name="Google Shape;561;p71"/>
              <p:cNvCxnSpPr/>
              <p:nvPr/>
            </p:nvCxnSpPr>
            <p:spPr>
              <a:xfrm>
                <a:off x="1950300" y="2889655"/>
                <a:ext cx="27486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3838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2" name="Google Shape;562;p71"/>
              <p:cNvCxnSpPr/>
              <p:nvPr/>
            </p:nvCxnSpPr>
            <p:spPr>
              <a:xfrm rot="10800000">
                <a:off x="4698875" y="2020950"/>
                <a:ext cx="0" cy="8691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38383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563" name="Google Shape;563;p71"/>
            <p:cNvSpPr/>
            <p:nvPr/>
          </p:nvSpPr>
          <p:spPr>
            <a:xfrm>
              <a:off x="2667750" y="778100"/>
              <a:ext cx="1061100" cy="1010400"/>
            </a:xfrm>
            <a:prstGeom prst="flowChartAlternateProcess">
              <a:avLst/>
            </a:prstGeom>
            <a:noFill/>
            <a:ln cap="flat" cmpd="sng" w="9525">
              <a:solidFill>
                <a:srgbClr val="83838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Topic Model</a:t>
              </a:r>
              <a:endParaRPr b="1" sz="1800"/>
            </a:p>
          </p:txBody>
        </p:sp>
        <p:cxnSp>
          <p:nvCxnSpPr>
            <p:cNvPr id="564" name="Google Shape;564;p71"/>
            <p:cNvCxnSpPr>
              <a:stCxn id="563" idx="3"/>
            </p:cNvCxnSpPr>
            <p:nvPr/>
          </p:nvCxnSpPr>
          <p:spPr>
            <a:xfrm>
              <a:off x="3728850" y="1283300"/>
              <a:ext cx="1111500" cy="0"/>
            </a:xfrm>
            <a:prstGeom prst="straightConnector1">
              <a:avLst/>
            </a:prstGeom>
            <a:noFill/>
            <a:ln cap="flat" cmpd="sng" w="28575">
              <a:solidFill>
                <a:srgbClr val="838383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65" name="Google Shape;565;p71"/>
            <p:cNvSpPr/>
            <p:nvPr/>
          </p:nvSpPr>
          <p:spPr>
            <a:xfrm>
              <a:off x="4840350" y="742375"/>
              <a:ext cx="1293600" cy="1010400"/>
            </a:xfrm>
            <a:prstGeom prst="flowChartAlternateProcess">
              <a:avLst/>
            </a:prstGeom>
            <a:noFill/>
            <a:ln cap="flat" cmpd="sng" w="9525">
              <a:solidFill>
                <a:srgbClr val="83838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/>
                <a:t>Modelo de Linguagem </a:t>
              </a:r>
              <a:r>
                <a:rPr b="1" lang="en" sz="1200"/>
                <a:t>(Zero-Shot)</a:t>
              </a:r>
              <a:endParaRPr b="1" sz="1200"/>
            </a:p>
          </p:txBody>
        </p:sp>
        <p:grpSp>
          <p:nvGrpSpPr>
            <p:cNvPr id="566" name="Google Shape;566;p71"/>
            <p:cNvGrpSpPr/>
            <p:nvPr/>
          </p:nvGrpSpPr>
          <p:grpSpPr>
            <a:xfrm>
              <a:off x="6759535" y="742375"/>
              <a:ext cx="1850022" cy="980100"/>
              <a:chOff x="278557" y="2446250"/>
              <a:chExt cx="1951500" cy="980100"/>
            </a:xfrm>
          </p:grpSpPr>
          <p:sp>
            <p:nvSpPr>
              <p:cNvPr id="567" name="Google Shape;567;p71"/>
              <p:cNvSpPr/>
              <p:nvPr/>
            </p:nvSpPr>
            <p:spPr>
              <a:xfrm>
                <a:off x="495138" y="2446250"/>
                <a:ext cx="1532400" cy="9801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83838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71"/>
              <p:cNvSpPr txBox="1"/>
              <p:nvPr/>
            </p:nvSpPr>
            <p:spPr>
              <a:xfrm>
                <a:off x="278557" y="2608290"/>
                <a:ext cx="1951500" cy="58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latin typeface="Quicksand"/>
                    <a:ea typeface="Quicksand"/>
                    <a:cs typeface="Quicksand"/>
                    <a:sym typeface="Quicksand"/>
                  </a:rPr>
                  <a:t>Associação</a:t>
                </a:r>
                <a:endParaRPr sz="1600">
                  <a:latin typeface="Quicksand"/>
                  <a:ea typeface="Quicksand"/>
                  <a:cs typeface="Quicksand"/>
                  <a:sym typeface="Quicksand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latin typeface="Quicksand"/>
                    <a:ea typeface="Quicksand"/>
                    <a:cs typeface="Quicksand"/>
                    <a:sym typeface="Quicksand"/>
                  </a:rPr>
                  <a:t>(Texto x Classes)</a:t>
                </a:r>
                <a:endParaRPr sz="1300"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</p:grpSp>
        <p:cxnSp>
          <p:nvCxnSpPr>
            <p:cNvPr id="569" name="Google Shape;569;p71"/>
            <p:cNvCxnSpPr/>
            <p:nvPr/>
          </p:nvCxnSpPr>
          <p:spPr>
            <a:xfrm>
              <a:off x="6144055" y="1247575"/>
              <a:ext cx="808200" cy="0"/>
            </a:xfrm>
            <a:prstGeom prst="straightConnector1">
              <a:avLst/>
            </a:prstGeom>
            <a:noFill/>
            <a:ln cap="flat" cmpd="sng" w="28575">
              <a:solidFill>
                <a:srgbClr val="838383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cxnSp>
        <p:nvCxnSpPr>
          <p:cNvPr id="570" name="Google Shape;570;p71"/>
          <p:cNvCxnSpPr/>
          <p:nvPr/>
        </p:nvCxnSpPr>
        <p:spPr>
          <a:xfrm>
            <a:off x="2294673" y="1510827"/>
            <a:ext cx="0" cy="2733000"/>
          </a:xfrm>
          <a:prstGeom prst="straightConnector1">
            <a:avLst/>
          </a:prstGeom>
          <a:noFill/>
          <a:ln cap="flat" cmpd="sng" w="28575">
            <a:solidFill>
              <a:srgbClr val="838383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571" name="Google Shape;571;p71"/>
          <p:cNvCxnSpPr/>
          <p:nvPr/>
        </p:nvCxnSpPr>
        <p:spPr>
          <a:xfrm>
            <a:off x="6600273" y="1510827"/>
            <a:ext cx="0" cy="2672400"/>
          </a:xfrm>
          <a:prstGeom prst="straightConnector1">
            <a:avLst/>
          </a:prstGeom>
          <a:noFill/>
          <a:ln cap="flat" cmpd="sng" w="28575">
            <a:solidFill>
              <a:srgbClr val="838383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572" name="Google Shape;572;p71"/>
          <p:cNvSpPr txBox="1"/>
          <p:nvPr/>
        </p:nvSpPr>
        <p:spPr>
          <a:xfrm>
            <a:off x="308223" y="1510827"/>
            <a:ext cx="181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Quicksand"/>
                <a:ea typeface="Quicksand"/>
                <a:cs typeface="Quicksand"/>
                <a:sym typeface="Quicksand"/>
              </a:rPr>
              <a:t>Dados de Entrada</a:t>
            </a:r>
            <a:endParaRPr sz="110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73" name="Google Shape;573;p71"/>
          <p:cNvSpPr txBox="1"/>
          <p:nvPr/>
        </p:nvSpPr>
        <p:spPr>
          <a:xfrm>
            <a:off x="3454248" y="1503177"/>
            <a:ext cx="1818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Quicksand"/>
                <a:ea typeface="Quicksand"/>
                <a:cs typeface="Quicksand"/>
                <a:sym typeface="Quicksand"/>
              </a:rPr>
              <a:t>ZeroBERTo</a:t>
            </a:r>
            <a:endParaRPr sz="130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74" name="Google Shape;574;p71"/>
          <p:cNvSpPr txBox="1"/>
          <p:nvPr/>
        </p:nvSpPr>
        <p:spPr>
          <a:xfrm>
            <a:off x="6831073" y="1510827"/>
            <a:ext cx="181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Quicksand"/>
                <a:ea typeface="Quicksand"/>
                <a:cs typeface="Quicksand"/>
                <a:sym typeface="Quicksand"/>
              </a:rPr>
              <a:t>Dados de Saída</a:t>
            </a:r>
            <a:endParaRPr sz="11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2"/>
          <p:cNvSpPr txBox="1"/>
          <p:nvPr>
            <p:ph idx="4" type="subTitle"/>
          </p:nvPr>
        </p:nvSpPr>
        <p:spPr>
          <a:xfrm>
            <a:off x="1346725" y="3956375"/>
            <a:ext cx="30204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Professora Titular em Engenharia de Computação na POLI-USP, pesquisadora em IA</a:t>
            </a:r>
            <a:endParaRPr/>
          </a:p>
        </p:txBody>
      </p:sp>
      <p:sp>
        <p:nvSpPr>
          <p:cNvPr id="580" name="Google Shape;580;p72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Orientadores</a:t>
            </a:r>
            <a:endParaRPr/>
          </a:p>
        </p:txBody>
      </p:sp>
      <p:sp>
        <p:nvSpPr>
          <p:cNvPr id="581" name="Google Shape;581;p72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Bruno Veloso</a:t>
            </a:r>
            <a:endParaRPr/>
          </a:p>
        </p:txBody>
      </p:sp>
      <p:sp>
        <p:nvSpPr>
          <p:cNvPr id="582" name="Google Shape;582;p72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Pesquisador Sênior em Ciência da Computação no Centro de IA e Apoio à Decisão</a:t>
            </a:r>
            <a:endParaRPr/>
          </a:p>
        </p:txBody>
      </p:sp>
      <p:sp>
        <p:nvSpPr>
          <p:cNvPr id="583" name="Google Shape;583;p72"/>
          <p:cNvSpPr txBox="1"/>
          <p:nvPr>
            <p:ph idx="3" type="subTitle"/>
          </p:nvPr>
        </p:nvSpPr>
        <p:spPr>
          <a:xfrm>
            <a:off x="138587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Anna Reali</a:t>
            </a:r>
            <a:endParaRPr/>
          </a:p>
        </p:txBody>
      </p:sp>
      <p:pic>
        <p:nvPicPr>
          <p:cNvPr id="584" name="Google Shape;584;p72"/>
          <p:cNvPicPr preferRelativeResize="0"/>
          <p:nvPr/>
        </p:nvPicPr>
        <p:blipFill rotWithShape="1">
          <a:blip r:embed="rId3">
            <a:alphaModFix/>
          </a:blip>
          <a:srcRect b="0" l="347" r="337" t="0"/>
          <a:stretch/>
        </p:blipFill>
        <p:spPr>
          <a:xfrm>
            <a:off x="5310425" y="1373250"/>
            <a:ext cx="1953300" cy="1966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85" name="Google Shape;585;p72"/>
          <p:cNvPicPr preferRelativeResize="0"/>
          <p:nvPr/>
        </p:nvPicPr>
        <p:blipFill rotWithShape="1">
          <a:blip r:embed="rId4">
            <a:alphaModFix/>
          </a:blip>
          <a:srcRect b="0" l="347" r="337" t="0"/>
          <a:stretch/>
        </p:blipFill>
        <p:spPr>
          <a:xfrm>
            <a:off x="1880275" y="1373250"/>
            <a:ext cx="1953300" cy="1966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É uma área ampla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Ciência capaz de mimetizar as ações humanas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Todo e qualquer sistema que tenta imitar um humano é IA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Nem todo sistema de IA pode ser “explicitamente programável”</a:t>
            </a:r>
            <a:endParaRPr/>
          </a:p>
        </p:txBody>
      </p:sp>
      <p:sp>
        <p:nvSpPr>
          <p:cNvPr id="276" name="Google Shape;276;p37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Inteligência Artificial (AI)</a:t>
            </a:r>
            <a:endParaRPr/>
          </a:p>
        </p:txBody>
      </p:sp>
      <p:pic>
        <p:nvPicPr>
          <p:cNvPr id="277" name="Google Shape;277;p37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73"/>
          <p:cNvSpPr txBox="1"/>
          <p:nvPr>
            <p:ph idx="4" type="subTitle"/>
          </p:nvPr>
        </p:nvSpPr>
        <p:spPr>
          <a:xfrm>
            <a:off x="207800" y="3673358"/>
            <a:ext cx="2619600" cy="5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Pesquisador d</a:t>
            </a:r>
            <a:r>
              <a:rPr lang="en"/>
              <a:t>e IA </a:t>
            </a:r>
            <a:r>
              <a:rPr lang="en"/>
              <a:t>e mestrando na Télécom Paris/École Polytechnique</a:t>
            </a:r>
            <a:endParaRPr/>
          </a:p>
        </p:txBody>
      </p:sp>
      <p:sp>
        <p:nvSpPr>
          <p:cNvPr id="591" name="Google Shape;591;p73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Colaboradores</a:t>
            </a:r>
            <a:endParaRPr/>
          </a:p>
        </p:txBody>
      </p:sp>
      <p:sp>
        <p:nvSpPr>
          <p:cNvPr id="592" name="Google Shape;592;p73"/>
          <p:cNvSpPr txBox="1"/>
          <p:nvPr>
            <p:ph idx="1" type="subTitle"/>
          </p:nvPr>
        </p:nvSpPr>
        <p:spPr>
          <a:xfrm>
            <a:off x="3262046" y="3370609"/>
            <a:ext cx="2619900" cy="3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Ale Alcoforado</a:t>
            </a:r>
            <a:endParaRPr/>
          </a:p>
        </p:txBody>
      </p:sp>
      <p:sp>
        <p:nvSpPr>
          <p:cNvPr id="593" name="Google Shape;593;p73"/>
          <p:cNvSpPr txBox="1"/>
          <p:nvPr>
            <p:ph idx="2" type="subTitle"/>
          </p:nvPr>
        </p:nvSpPr>
        <p:spPr>
          <a:xfrm>
            <a:off x="3262157" y="3673358"/>
            <a:ext cx="2619600" cy="5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Graduando em Engenharia Elétrica com ênfase em Sistemas Eletrônicos (POLI-USP)</a:t>
            </a:r>
            <a:endParaRPr/>
          </a:p>
        </p:txBody>
      </p:sp>
      <p:sp>
        <p:nvSpPr>
          <p:cNvPr id="594" name="Google Shape;594;p73"/>
          <p:cNvSpPr txBox="1"/>
          <p:nvPr>
            <p:ph idx="3" type="subTitle"/>
          </p:nvPr>
        </p:nvSpPr>
        <p:spPr>
          <a:xfrm>
            <a:off x="207625" y="3370609"/>
            <a:ext cx="2619900" cy="3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Thomas Ferraz</a:t>
            </a:r>
            <a:endParaRPr/>
          </a:p>
        </p:txBody>
      </p:sp>
      <p:pic>
        <p:nvPicPr>
          <p:cNvPr id="595" name="Google Shape;595;p73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647899" y="1373250"/>
            <a:ext cx="1739400" cy="17514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96" name="Google Shape;596;p73"/>
          <p:cNvPicPr preferRelativeResize="0"/>
          <p:nvPr/>
        </p:nvPicPr>
        <p:blipFill rotWithShape="1">
          <a:blip r:embed="rId4">
            <a:alphaModFix/>
          </a:blip>
          <a:srcRect b="0" l="337" r="347" t="0"/>
          <a:stretch/>
        </p:blipFill>
        <p:spPr>
          <a:xfrm>
            <a:off x="6756568" y="1373250"/>
            <a:ext cx="1739400" cy="17514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97" name="Google Shape;597;p73"/>
          <p:cNvSpPr txBox="1"/>
          <p:nvPr>
            <p:ph idx="1" type="subTitle"/>
          </p:nvPr>
        </p:nvSpPr>
        <p:spPr>
          <a:xfrm>
            <a:off x="6316469" y="3370609"/>
            <a:ext cx="2619900" cy="3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Enzo Bustos</a:t>
            </a:r>
            <a:endParaRPr/>
          </a:p>
        </p:txBody>
      </p:sp>
      <p:sp>
        <p:nvSpPr>
          <p:cNvPr id="598" name="Google Shape;598;p73"/>
          <p:cNvSpPr txBox="1"/>
          <p:nvPr>
            <p:ph idx="2" type="subTitle"/>
          </p:nvPr>
        </p:nvSpPr>
        <p:spPr>
          <a:xfrm>
            <a:off x="6316469" y="3673358"/>
            <a:ext cx="2619600" cy="5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</a:t>
            </a:r>
            <a:r>
              <a:rPr lang="en"/>
              <a:t>raduando em Engenharia Elétrica com ênfase em computação (POLI-USP)</a:t>
            </a:r>
            <a:endParaRPr/>
          </a:p>
        </p:txBody>
      </p:sp>
      <p:pic>
        <p:nvPicPr>
          <p:cNvPr id="599" name="Google Shape;599;p73"/>
          <p:cNvPicPr preferRelativeResize="0"/>
          <p:nvPr/>
        </p:nvPicPr>
        <p:blipFill rotWithShape="1">
          <a:blip r:embed="rId5">
            <a:alphaModFix amt="94000"/>
          </a:blip>
          <a:srcRect b="6261" l="11971" r="0" t="0"/>
          <a:stretch/>
        </p:blipFill>
        <p:spPr>
          <a:xfrm>
            <a:off x="3551951" y="1373250"/>
            <a:ext cx="2039963" cy="175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74"/>
          <p:cNvSpPr txBox="1"/>
          <p:nvPr>
            <p:ph type="title"/>
          </p:nvPr>
        </p:nvSpPr>
        <p:spPr>
          <a:xfrm>
            <a:off x="1122500" y="1225400"/>
            <a:ext cx="6899100" cy="26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Obrigado!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75"/>
          <p:cNvSpPr txBox="1"/>
          <p:nvPr>
            <p:ph type="title"/>
          </p:nvPr>
        </p:nvSpPr>
        <p:spPr>
          <a:xfrm>
            <a:off x="1122500" y="1225400"/>
            <a:ext cx="6899100" cy="26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Dúvidas?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É uma vertente específica de AI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Visa criar algoritmos capazes de mimetizar ações humanas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Para treinar esses tipos de modelos são necessários muitos dados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Requer conceitos como data mining e big data</a:t>
            </a:r>
            <a:endParaRPr/>
          </a:p>
        </p:txBody>
      </p:sp>
      <p:sp>
        <p:nvSpPr>
          <p:cNvPr id="283" name="Google Shape;283;p38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r>
              <a:rPr lang="en"/>
              <a:t> (ML)</a:t>
            </a:r>
            <a:endParaRPr/>
          </a:p>
        </p:txBody>
      </p:sp>
      <p:pic>
        <p:nvPicPr>
          <p:cNvPr id="284" name="Google Shape;284;p38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Processo de obtenção de dados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Coleta pode vir de sensores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Coleta pode ser de robôs (web crawlers)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Dados devem ser, então, tratados (pré-processamento)</a:t>
            </a:r>
            <a:endParaRPr/>
          </a:p>
        </p:txBody>
      </p:sp>
      <p:sp>
        <p:nvSpPr>
          <p:cNvPr id="290" name="Google Shape;290;p3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Mining</a:t>
            </a:r>
            <a:endParaRPr/>
          </a:p>
        </p:txBody>
      </p:sp>
      <p:pic>
        <p:nvPicPr>
          <p:cNvPr id="291" name="Google Shape;291;p39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0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É o grande acúmulo de dados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Surge no século 21 com grande volume de dados sendo gerado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Internet, redes sociais, blogs, tudo isso gera muitos dados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Toda essa quantidade de dados pode ser usado para treino de ML</a:t>
            </a:r>
            <a:endParaRPr/>
          </a:p>
        </p:txBody>
      </p:sp>
      <p:sp>
        <p:nvSpPr>
          <p:cNvPr id="297" name="Google Shape;297;p40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Data</a:t>
            </a:r>
            <a:endParaRPr/>
          </a:p>
        </p:txBody>
      </p:sp>
      <p:pic>
        <p:nvPicPr>
          <p:cNvPr id="298" name="Google Shape;298;p40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1"/>
          <p:cNvSpPr txBox="1"/>
          <p:nvPr>
            <p:ph idx="1" type="subTitle"/>
          </p:nvPr>
        </p:nvSpPr>
        <p:spPr>
          <a:xfrm>
            <a:off x="713225" y="1307300"/>
            <a:ext cx="38472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Uso de modelos estatísticos para previsões barateia os custos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 a grande quantidade de dados vários modelos muito acurados podem ser treinados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Processo facilmente automatizado e com muitos resultados positivos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Maior precisão que humanos</a:t>
            </a:r>
            <a:endParaRPr/>
          </a:p>
        </p:txBody>
      </p:sp>
      <p:sp>
        <p:nvSpPr>
          <p:cNvPr id="304" name="Google Shape;304;p41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Importância do ML</a:t>
            </a:r>
            <a:endParaRPr/>
          </a:p>
        </p:txBody>
      </p:sp>
      <p:pic>
        <p:nvPicPr>
          <p:cNvPr id="305" name="Google Shape;305;p41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Fluxo de um projeto de Machine Learning</a:t>
            </a:r>
            <a:endParaRPr/>
          </a:p>
        </p:txBody>
      </p:sp>
      <p:sp>
        <p:nvSpPr>
          <p:cNvPr id="311" name="Google Shape;311;p42"/>
          <p:cNvSpPr txBox="1"/>
          <p:nvPr/>
        </p:nvSpPr>
        <p:spPr>
          <a:xfrm>
            <a:off x="6715375" y="1913375"/>
            <a:ext cx="172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 o teste o modelo se “calibra” para melhorar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42"/>
          <p:cNvSpPr txBox="1"/>
          <p:nvPr/>
        </p:nvSpPr>
        <p:spPr>
          <a:xfrm>
            <a:off x="2725175" y="1913375"/>
            <a:ext cx="172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Uso dos dados para treinar um modelo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3" name="Google Shape;313;p42"/>
          <p:cNvSpPr txBox="1"/>
          <p:nvPr/>
        </p:nvSpPr>
        <p:spPr>
          <a:xfrm>
            <a:off x="4712150" y="3541975"/>
            <a:ext cx="1722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Teste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14" name="Google Shape;314;p42"/>
          <p:cNvSpPr txBox="1"/>
          <p:nvPr/>
        </p:nvSpPr>
        <p:spPr>
          <a:xfrm>
            <a:off x="4712150" y="3881975"/>
            <a:ext cx="172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Validação do modelo por meio de testes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5" name="Google Shape;315;p42"/>
          <p:cNvSpPr txBox="1"/>
          <p:nvPr/>
        </p:nvSpPr>
        <p:spPr>
          <a:xfrm>
            <a:off x="705725" y="3541975"/>
            <a:ext cx="1722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Mineração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16" name="Google Shape;316;p42"/>
          <p:cNvSpPr txBox="1"/>
          <p:nvPr/>
        </p:nvSpPr>
        <p:spPr>
          <a:xfrm>
            <a:off x="705725" y="3881975"/>
            <a:ext cx="172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Coleta de dados que serão utilizados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17" name="Google Shape;317;p42"/>
          <p:cNvGrpSpPr/>
          <p:nvPr/>
        </p:nvGrpSpPr>
        <p:grpSpPr>
          <a:xfrm>
            <a:off x="1061626" y="2700425"/>
            <a:ext cx="7013349" cy="667500"/>
            <a:chOff x="1061626" y="2700425"/>
            <a:chExt cx="7013349" cy="667500"/>
          </a:xfrm>
        </p:grpSpPr>
        <p:cxnSp>
          <p:nvCxnSpPr>
            <p:cNvPr id="318" name="Google Shape;318;p42"/>
            <p:cNvCxnSpPr>
              <a:stCxn id="319" idx="3"/>
              <a:endCxn id="320" idx="1"/>
            </p:cNvCxnSpPr>
            <p:nvPr/>
          </p:nvCxnSpPr>
          <p:spPr>
            <a:xfrm>
              <a:off x="2072626" y="3034175"/>
              <a:ext cx="10068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1" name="Google Shape;321;p42"/>
            <p:cNvCxnSpPr>
              <a:stCxn id="320" idx="3"/>
              <a:endCxn id="322" idx="1"/>
            </p:cNvCxnSpPr>
            <p:nvPr/>
          </p:nvCxnSpPr>
          <p:spPr>
            <a:xfrm>
              <a:off x="4061175" y="3034175"/>
              <a:ext cx="10215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" name="Google Shape;323;p42"/>
            <p:cNvCxnSpPr>
              <a:stCxn id="322" idx="3"/>
              <a:endCxn id="324" idx="1"/>
            </p:cNvCxnSpPr>
            <p:nvPr/>
          </p:nvCxnSpPr>
          <p:spPr>
            <a:xfrm>
              <a:off x="6064400" y="3034175"/>
              <a:ext cx="10143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9" name="Google Shape;319;p42"/>
            <p:cNvSpPr txBox="1"/>
            <p:nvPr/>
          </p:nvSpPr>
          <p:spPr>
            <a:xfrm>
              <a:off x="1061626" y="2700425"/>
              <a:ext cx="10110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01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  <p:sp>
          <p:nvSpPr>
            <p:cNvPr id="320" name="Google Shape;320;p42"/>
            <p:cNvSpPr txBox="1"/>
            <p:nvPr/>
          </p:nvSpPr>
          <p:spPr>
            <a:xfrm>
              <a:off x="3079575" y="2700425"/>
              <a:ext cx="9816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02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  <p:sp>
          <p:nvSpPr>
            <p:cNvPr id="322" name="Google Shape;322;p42"/>
            <p:cNvSpPr txBox="1"/>
            <p:nvPr/>
          </p:nvSpPr>
          <p:spPr>
            <a:xfrm>
              <a:off x="5082800" y="2700425"/>
              <a:ext cx="9816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03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  <p:sp>
          <p:nvSpPr>
            <p:cNvPr id="324" name="Google Shape;324;p42"/>
            <p:cNvSpPr txBox="1"/>
            <p:nvPr/>
          </p:nvSpPr>
          <p:spPr>
            <a:xfrm>
              <a:off x="7078675" y="2700425"/>
              <a:ext cx="9963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04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</p:grpSp>
      <p:sp>
        <p:nvSpPr>
          <p:cNvPr id="325" name="Google Shape;325;p42"/>
          <p:cNvSpPr txBox="1"/>
          <p:nvPr/>
        </p:nvSpPr>
        <p:spPr>
          <a:xfrm>
            <a:off x="2725175" y="1540525"/>
            <a:ext cx="1722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Treino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26" name="Google Shape;326;p42"/>
          <p:cNvSpPr txBox="1"/>
          <p:nvPr/>
        </p:nvSpPr>
        <p:spPr>
          <a:xfrm>
            <a:off x="6715375" y="1559075"/>
            <a:ext cx="1722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Feedback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Business Slides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